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notesSlide+xml" PartName="/ppt/notesSlides/notesSlide4.xml"/>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AFB01CD0-30B3-42C6-84C6-22A1E732F69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 κατ' οίκον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Δανία</c:v>
                </c:pt>
                <c:pt idx="1">
                  <c:v>Ολλανδία</c:v>
                </c:pt>
                <c:pt idx="2">
                  <c:v>Σουηδία</c:v>
                </c:pt>
                <c:pt idx="3">
                  <c:v>Λουξεμβούργο</c:v>
                </c:pt>
                <c:pt idx="4">
                  <c:v>Βέλγιο</c:v>
                </c:pt>
                <c:pt idx="5">
                  <c:v>Ηνωμένο Βασίλειο</c:v>
                </c:pt>
                <c:pt idx="6">
                  <c:v>Γαλλία</c:v>
                </c:pt>
                <c:pt idx="7">
                  <c:v>Φιλανδία</c:v>
                </c:pt>
                <c:pt idx="8">
                  <c:v>Μάλτα</c:v>
                </c:pt>
                <c:pt idx="9">
                  <c:v>Ιρλανδία</c:v>
                </c:pt>
                <c:pt idx="10">
                  <c:v>Σλοβενία</c:v>
                </c:pt>
                <c:pt idx="11">
                  <c:v>Αυστρία</c:v>
                </c:pt>
                <c:pt idx="12">
                  <c:v>Εσθονία</c:v>
                </c:pt>
                <c:pt idx="13">
                  <c:v>Κροατία</c:v>
                </c:pt>
                <c:pt idx="14">
                  <c:v>Κύπρος</c:v>
                </c:pt>
                <c:pt idx="15">
                  <c:v>Ισπανία</c:v>
                </c:pt>
                <c:pt idx="16">
                  <c:v>Βουλγαρία</c:v>
                </c:pt>
                <c:pt idx="17">
                  <c:v>Ελλάδα</c:v>
                </c:pt>
                <c:pt idx="18">
                  <c:v>Λετονία</c:v>
                </c:pt>
                <c:pt idx="19">
                  <c:v>Ουγγαρία</c:v>
                </c:pt>
                <c:pt idx="20">
                  <c:v>Πορτογαλία</c:v>
                </c:pt>
                <c:pt idx="21">
                  <c:v>Πολωνία</c:v>
                </c:pt>
                <c:pt idx="22">
                  <c:v>Ρουμανία</c:v>
                </c:pt>
                <c:pt idx="23">
                  <c:v>Λιθουανία</c:v>
                </c:pt>
                <c:pt idx="24">
                  <c:v>Τσεχία</c:v>
                </c:pt>
                <c:pt idx="25">
                  <c:v>Γερμανία</c:v>
                </c:pt>
                <c:pt idx="26">
                  <c:v>Σλοβακία</c:v>
                </c:pt>
                <c:pt idx="27">
                  <c:v>Ιταλία</c:v>
                </c:pt>
                <c:pt idx="28">
                  <c:v>Μέσος Όρος ΕΕ</c:v>
                </c:pt>
              </c:strCache>
            </c:strRef>
          </c:cat>
          <c:val>
            <c:numRef>
              <c:f>Sheet1!$B$2:$B$30</c:f>
              <c:numCache>
                <c:formatCode>0.0%</c:formatCode>
                <c:ptCount val="29"/>
                <c:pt idx="0">
                  <c:v>0.10299999999999999</c:v>
                </c:pt>
                <c:pt idx="1">
                  <c:v>6.7000000000000004E-2</c:v>
                </c:pt>
                <c:pt idx="2">
                  <c:v>5.3999999999999999E-2</c:v>
                </c:pt>
                <c:pt idx="3">
                  <c:v>4.2000000000000003E-2</c:v>
                </c:pt>
                <c:pt idx="4">
                  <c:v>5.3999999999999999E-2</c:v>
                </c:pt>
                <c:pt idx="5">
                  <c:v>4.4999999999999998E-2</c:v>
                </c:pt>
                <c:pt idx="6">
                  <c:v>4.1000000000000002E-2</c:v>
                </c:pt>
                <c:pt idx="7">
                  <c:v>4.7E-2</c:v>
                </c:pt>
                <c:pt idx="8">
                  <c:v>0.06</c:v>
                </c:pt>
                <c:pt idx="9">
                  <c:v>4.2999999999999997E-2</c:v>
                </c:pt>
                <c:pt idx="10">
                  <c:v>3.5999999999999997E-2</c:v>
                </c:pt>
                <c:pt idx="11">
                  <c:v>3.4000000000000002E-2</c:v>
                </c:pt>
                <c:pt idx="12">
                  <c:v>3.6999999999999998E-2</c:v>
                </c:pt>
                <c:pt idx="13">
                  <c:v>1.6E-2</c:v>
                </c:pt>
                <c:pt idx="14">
                  <c:v>1.2E-2</c:v>
                </c:pt>
                <c:pt idx="15">
                  <c:v>2.1999999999999999E-2</c:v>
                </c:pt>
                <c:pt idx="16">
                  <c:v>1.9E-2</c:v>
                </c:pt>
                <c:pt idx="17">
                  <c:v>1.7000000000000001E-2</c:v>
                </c:pt>
                <c:pt idx="18">
                  <c:v>2.1999999999999999E-2</c:v>
                </c:pt>
                <c:pt idx="19">
                  <c:v>1.9E-2</c:v>
                </c:pt>
                <c:pt idx="20">
                  <c:v>1.7000000000000001E-2</c:v>
                </c:pt>
                <c:pt idx="21">
                  <c:v>1.7999999999999999E-2</c:v>
                </c:pt>
                <c:pt idx="22">
                  <c:v>1.0999999999999999E-2</c:v>
                </c:pt>
                <c:pt idx="23">
                  <c:v>2.1999999999999999E-2</c:v>
                </c:pt>
                <c:pt idx="24">
                  <c:v>1.2E-2</c:v>
                </c:pt>
                <c:pt idx="25">
                  <c:v>1.2999999999999999E-2</c:v>
                </c:pt>
                <c:pt idx="26">
                  <c:v>8.0000000000000002E-3</c:v>
                </c:pt>
                <c:pt idx="27">
                  <c:v>6.0000000000000001E-3</c:v>
                </c:pt>
                <c:pt idx="28">
                  <c:v>3.3000000000000002E-2</c:v>
                </c:pt>
              </c:numCache>
            </c:numRef>
          </c:val>
          <c:extLst xmlns:c16r2="http://schemas.microsoft.com/office/drawing/2015/06/chart">
            <c:ext xmlns:c16="http://schemas.microsoft.com/office/drawing/2014/chart" uri="{C3380CC4-5D6E-409C-BE32-E72D297353CC}">
              <c16:uniqueId val="{00000000-A415-E343-A8C5-5BB66CFE49FC}"/>
            </c:ext>
          </c:extLst>
        </c:ser>
        <c:ser>
          <c:idx val="1"/>
          <c:order val="1"/>
          <c:tx>
            <c:strRef>
              <c:f>Sheet1!$C$1</c:f>
              <c:strCache>
                <c:ptCount val="1"/>
                <c:pt idx="0">
                  <c:v>% κινητή</c:v>
                </c:pt>
              </c:strCache>
            </c:strRef>
          </c:tx>
          <c:spPr>
            <a:solidFill>
              <a:schemeClr val="accent2"/>
            </a:solidFill>
            <a:ln>
              <a:noFill/>
            </a:ln>
            <a:effectLst/>
          </c:spPr>
          <c:invertIfNegative val="0"/>
          <c:dLbls>
            <c:dLbl>
              <c:idx val="0"/>
              <c:tx>
                <c:rich>
                  <a:bodyPr/>
                  <a:lstStyle/>
                  <a:p>
                    <a:fld id="{76CB2BCB-1262-45CC-BE57-B3011BF1E320}" type="VALUE">
                      <a:rPr lang="en-US" smtClean="0"/>
                      <a:pPr/>
                      <a:t>[ΤΙΜΗ]</a:t>
                    </a:fld>
                    <a:endParaRPr lang="el-G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Δανία</c:v>
                </c:pt>
                <c:pt idx="1">
                  <c:v>Ολλανδία</c:v>
                </c:pt>
                <c:pt idx="2">
                  <c:v>Σουηδία</c:v>
                </c:pt>
                <c:pt idx="3">
                  <c:v>Λουξεμβούργο</c:v>
                </c:pt>
                <c:pt idx="4">
                  <c:v>Βέλγιο</c:v>
                </c:pt>
                <c:pt idx="5">
                  <c:v>Ηνωμένο Βασίλειο</c:v>
                </c:pt>
                <c:pt idx="6">
                  <c:v>Γαλλία</c:v>
                </c:pt>
                <c:pt idx="7">
                  <c:v>Φιλανδία</c:v>
                </c:pt>
                <c:pt idx="8">
                  <c:v>Μάλτα</c:v>
                </c:pt>
                <c:pt idx="9">
                  <c:v>Ιρλανδία</c:v>
                </c:pt>
                <c:pt idx="10">
                  <c:v>Σλοβενία</c:v>
                </c:pt>
                <c:pt idx="11">
                  <c:v>Αυστρία</c:v>
                </c:pt>
                <c:pt idx="12">
                  <c:v>Εσθονία</c:v>
                </c:pt>
                <c:pt idx="13">
                  <c:v>Κροατία</c:v>
                </c:pt>
                <c:pt idx="14">
                  <c:v>Κύπρος</c:v>
                </c:pt>
                <c:pt idx="15">
                  <c:v>Ισπανία</c:v>
                </c:pt>
                <c:pt idx="16">
                  <c:v>Βουλγαρία</c:v>
                </c:pt>
                <c:pt idx="17">
                  <c:v>Ελλάδα</c:v>
                </c:pt>
                <c:pt idx="18">
                  <c:v>Λετονία</c:v>
                </c:pt>
                <c:pt idx="19">
                  <c:v>Ουγγαρία</c:v>
                </c:pt>
                <c:pt idx="20">
                  <c:v>Πορτογαλία</c:v>
                </c:pt>
                <c:pt idx="21">
                  <c:v>Πολωνία</c:v>
                </c:pt>
                <c:pt idx="22">
                  <c:v>Ρουμανία</c:v>
                </c:pt>
                <c:pt idx="23">
                  <c:v>Λιθουανία</c:v>
                </c:pt>
                <c:pt idx="24">
                  <c:v>Τσεχία</c:v>
                </c:pt>
                <c:pt idx="25">
                  <c:v>Γερμανία</c:v>
                </c:pt>
                <c:pt idx="26">
                  <c:v>Σλοβακία</c:v>
                </c:pt>
                <c:pt idx="27">
                  <c:v>Ιταλία</c:v>
                </c:pt>
                <c:pt idx="28">
                  <c:v>Μέσος Όρος ΕΕ</c:v>
                </c:pt>
              </c:strCache>
            </c:strRef>
          </c:cat>
          <c:val>
            <c:numRef>
              <c:f>Sheet1!$C$2:$C$30</c:f>
              <c:numCache>
                <c:formatCode>0.0%</c:formatCode>
                <c:ptCount val="29"/>
                <c:pt idx="0">
                  <c:v>9.5000000000000001E-2</c:v>
                </c:pt>
                <c:pt idx="1">
                  <c:v>8.5000000000000006E-2</c:v>
                </c:pt>
                <c:pt idx="2">
                  <c:v>9.1999999999999998E-2</c:v>
                </c:pt>
                <c:pt idx="3">
                  <c:v>9.4E-2</c:v>
                </c:pt>
                <c:pt idx="4">
                  <c:v>7.8E-2</c:v>
                </c:pt>
                <c:pt idx="5">
                  <c:v>7.9000000000000001E-2</c:v>
                </c:pt>
                <c:pt idx="6">
                  <c:v>7.2999999999999995E-2</c:v>
                </c:pt>
                <c:pt idx="7">
                  <c:v>5.8999999999999997E-2</c:v>
                </c:pt>
                <c:pt idx="8">
                  <c:v>4.2999999999999997E-2</c:v>
                </c:pt>
                <c:pt idx="9">
                  <c:v>5.3999999999999999E-2</c:v>
                </c:pt>
                <c:pt idx="10">
                  <c:v>5.8000000000000003E-2</c:v>
                </c:pt>
                <c:pt idx="11">
                  <c:v>5.8999999999999997E-2</c:v>
                </c:pt>
                <c:pt idx="12">
                  <c:v>0.05</c:v>
                </c:pt>
                <c:pt idx="13">
                  <c:v>7.0999999999999994E-2</c:v>
                </c:pt>
                <c:pt idx="14">
                  <c:v>5.6000000000000001E-2</c:v>
                </c:pt>
                <c:pt idx="15">
                  <c:v>4.1000000000000002E-2</c:v>
                </c:pt>
                <c:pt idx="16">
                  <c:v>4.2999999999999997E-2</c:v>
                </c:pt>
                <c:pt idx="17">
                  <c:v>3.3000000000000002E-2</c:v>
                </c:pt>
                <c:pt idx="18">
                  <c:v>2.9000000000000001E-2</c:v>
                </c:pt>
                <c:pt idx="19">
                  <c:v>3.1E-2</c:v>
                </c:pt>
                <c:pt idx="20">
                  <c:v>2.5000000000000001E-2</c:v>
                </c:pt>
                <c:pt idx="21">
                  <c:v>2.1999999999999999E-2</c:v>
                </c:pt>
                <c:pt idx="22">
                  <c:v>2.9000000000000001E-2</c:v>
                </c:pt>
                <c:pt idx="23">
                  <c:v>1.7999999999999999E-2</c:v>
                </c:pt>
                <c:pt idx="24">
                  <c:v>2.5999999999999999E-2</c:v>
                </c:pt>
                <c:pt idx="25">
                  <c:v>1.4999999999999999E-2</c:v>
                </c:pt>
                <c:pt idx="26">
                  <c:v>1.6E-2</c:v>
                </c:pt>
                <c:pt idx="27">
                  <c:v>1.0999999999999999E-2</c:v>
                </c:pt>
                <c:pt idx="28">
                  <c:v>0.05</c:v>
                </c:pt>
              </c:numCache>
            </c:numRef>
          </c:val>
          <c:extLst xmlns:c16r2="http://schemas.microsoft.com/office/drawing/2015/06/chart">
            <c:ext xmlns:c16="http://schemas.microsoft.com/office/drawing/2014/chart" uri="{C3380CC4-5D6E-409C-BE32-E72D297353CC}">
              <c16:uniqueId val="{00000001-A415-E343-A8C5-5BB66CFE49FC}"/>
            </c:ext>
          </c:extLst>
        </c:ser>
        <c:dLbls>
          <c:dLblPos val="inBase"/>
          <c:showLegendKey val="0"/>
          <c:showVal val="1"/>
          <c:showCatName val="0"/>
          <c:showSerName val="0"/>
          <c:showPercent val="0"/>
          <c:showBubbleSize val="0"/>
        </c:dLbls>
        <c:gapWidth val="150"/>
        <c:overlap val="100"/>
        <c:axId val="69727744"/>
        <c:axId val="69729280"/>
      </c:barChart>
      <c:catAx>
        <c:axId val="6972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69729280"/>
        <c:crosses val="autoZero"/>
        <c:auto val="1"/>
        <c:lblAlgn val="ctr"/>
        <c:lblOffset val="100"/>
        <c:noMultiLvlLbl val="0"/>
      </c:catAx>
      <c:valAx>
        <c:axId val="69729280"/>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6972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l-GR"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21465583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/02</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87" name="Google Shape;87;p1: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strike="noStrike" cap="none">
                <a:solidFill>
                  <a:srgbClr val="000000"/>
                </a:solidFill>
                <a:latin typeface="Arial"/>
                <a:ea typeface="Arial"/>
                <a:cs typeface="Arial"/>
                <a:sym typeface="Arial"/>
              </a:rPr>
              <a:t>1</a:t>
            </a:fld>
            <a:endParaRPr/>
          </a:p>
        </p:txBody>
      </p:sp>
    </p:spTree>
    <p:extLst>
      <p:ext uri="{BB962C8B-B14F-4D97-AF65-F5344CB8AC3E}">
        <p14:creationId xmlns:p14="http://schemas.microsoft.com/office/powerpoint/2010/main" val="309025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e86278de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gbe86278dee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49" name="Google Shape;149;gbe86278dee_0_43: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10</a:t>
            </a:fld>
            <a:endParaRPr/>
          </a:p>
        </p:txBody>
      </p:sp>
    </p:spTree>
    <p:extLst>
      <p:ext uri="{BB962C8B-B14F-4D97-AF65-F5344CB8AC3E}">
        <p14:creationId xmlns:p14="http://schemas.microsoft.com/office/powerpoint/2010/main" val="234602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e86278dee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gbe86278dee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57" name="Google Shape;157;gbe86278dee_0_49: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11</a:t>
            </a:fld>
            <a:endParaRPr/>
          </a:p>
        </p:txBody>
      </p:sp>
    </p:spTree>
    <p:extLst>
      <p:ext uri="{BB962C8B-B14F-4D97-AF65-F5344CB8AC3E}">
        <p14:creationId xmlns:p14="http://schemas.microsoft.com/office/powerpoint/2010/main" val="416180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e86278dee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gbe86278dee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66" name="Google Shape;166;gbe86278dee_0_104: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12</a:t>
            </a:fld>
            <a:endParaRPr/>
          </a:p>
        </p:txBody>
      </p:sp>
    </p:spTree>
    <p:extLst>
      <p:ext uri="{BB962C8B-B14F-4D97-AF65-F5344CB8AC3E}">
        <p14:creationId xmlns:p14="http://schemas.microsoft.com/office/powerpoint/2010/main" val="6790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e86278dee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gbe86278dee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88" name="Google Shape;188;gbe86278dee_0_120: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13</a:t>
            </a:fld>
            <a:endParaRPr/>
          </a:p>
        </p:txBody>
      </p:sp>
    </p:spTree>
    <p:extLst>
      <p:ext uri="{BB962C8B-B14F-4D97-AF65-F5344CB8AC3E}">
        <p14:creationId xmlns:p14="http://schemas.microsoft.com/office/powerpoint/2010/main" val="378174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e86278dee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gbe86278dee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201" name="Google Shape;201;gbe86278dee_0_184: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14</a:t>
            </a:fld>
            <a:endParaRPr/>
          </a:p>
        </p:txBody>
      </p:sp>
    </p:spTree>
    <p:extLst>
      <p:ext uri="{BB962C8B-B14F-4D97-AF65-F5344CB8AC3E}">
        <p14:creationId xmlns:p14="http://schemas.microsoft.com/office/powerpoint/2010/main" val="175383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212" name="Google Shape;212;p9: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15</a:t>
            </a:fld>
            <a:endParaRPr/>
          </a:p>
        </p:txBody>
      </p:sp>
    </p:spTree>
    <p:extLst>
      <p:ext uri="{BB962C8B-B14F-4D97-AF65-F5344CB8AC3E}">
        <p14:creationId xmlns:p14="http://schemas.microsoft.com/office/powerpoint/2010/main" val="167764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220" name="Google Shape;220;p10: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16</a:t>
            </a:fld>
            <a:endParaRPr/>
          </a:p>
        </p:txBody>
      </p:sp>
    </p:spTree>
    <p:extLst>
      <p:ext uri="{BB962C8B-B14F-4D97-AF65-F5344CB8AC3E}">
        <p14:creationId xmlns:p14="http://schemas.microsoft.com/office/powerpoint/2010/main" val="2341920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233" name="Google Shape;233;p11: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17</a:t>
            </a:fld>
            <a:endParaRPr/>
          </a:p>
        </p:txBody>
      </p:sp>
    </p:spTree>
    <p:extLst>
      <p:ext uri="{BB962C8B-B14F-4D97-AF65-F5344CB8AC3E}">
        <p14:creationId xmlns:p14="http://schemas.microsoft.com/office/powerpoint/2010/main" val="166041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246" name="Google Shape;246;p12: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18</a:t>
            </a:fld>
            <a:endParaRPr/>
          </a:p>
        </p:txBody>
      </p:sp>
    </p:spTree>
    <p:extLst>
      <p:ext uri="{BB962C8B-B14F-4D97-AF65-F5344CB8AC3E}">
        <p14:creationId xmlns:p14="http://schemas.microsoft.com/office/powerpoint/2010/main" val="424707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259" name="Google Shape;259;p13: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19</a:t>
            </a:fld>
            <a:endParaRPr/>
          </a:p>
        </p:txBody>
      </p:sp>
    </p:spTree>
    <p:extLst>
      <p:ext uri="{BB962C8B-B14F-4D97-AF65-F5344CB8AC3E}">
        <p14:creationId xmlns:p14="http://schemas.microsoft.com/office/powerpoint/2010/main" val="267098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94" name="Google Shape;94;p2: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2</a:t>
            </a:fld>
            <a:endParaRPr/>
          </a:p>
        </p:txBody>
      </p:sp>
    </p:spTree>
    <p:extLst>
      <p:ext uri="{BB962C8B-B14F-4D97-AF65-F5344CB8AC3E}">
        <p14:creationId xmlns:p14="http://schemas.microsoft.com/office/powerpoint/2010/main" val="4567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End /02</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272" name="Google Shape;272;p14: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20</a:t>
            </a:fld>
            <a:endParaRPr/>
          </a:p>
        </p:txBody>
      </p:sp>
    </p:spTree>
    <p:extLst>
      <p:ext uri="{BB962C8B-B14F-4D97-AF65-F5344CB8AC3E}">
        <p14:creationId xmlns:p14="http://schemas.microsoft.com/office/powerpoint/2010/main" val="251472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05" name="Google Shape;105;p3: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3</a:t>
            </a:fld>
            <a:endParaRPr/>
          </a:p>
        </p:txBody>
      </p:sp>
    </p:spTree>
    <p:extLst>
      <p:ext uri="{BB962C8B-B14F-4D97-AF65-F5344CB8AC3E}">
        <p14:creationId xmlns:p14="http://schemas.microsoft.com/office/powerpoint/2010/main" val="62096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e86278dee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gbe86278dee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14" name="Google Shape;114;gbe86278dee_0_62: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4</a:t>
            </a:fld>
            <a:endParaRPr/>
          </a:p>
        </p:txBody>
      </p:sp>
    </p:spTree>
    <p:extLst>
      <p:ext uri="{BB962C8B-B14F-4D97-AF65-F5344CB8AC3E}">
        <p14:creationId xmlns:p14="http://schemas.microsoft.com/office/powerpoint/2010/main" val="275627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e86278dee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gbe86278dee_0_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24" name="Google Shape;124;gbe86278dee_0_162: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5</a:t>
            </a:fld>
            <a:endParaRPr/>
          </a:p>
        </p:txBody>
      </p:sp>
    </p:spTree>
    <p:extLst>
      <p:ext uri="{BB962C8B-B14F-4D97-AF65-F5344CB8AC3E}">
        <p14:creationId xmlns:p14="http://schemas.microsoft.com/office/powerpoint/2010/main" val="312309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e86278de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 name="Google Shape;131;gbe86278de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32" name="Google Shape;132;gbe86278dee_0_1: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6</a:t>
            </a:fld>
            <a:endParaRPr/>
          </a:p>
        </p:txBody>
      </p:sp>
    </p:spTree>
    <p:extLst>
      <p:ext uri="{BB962C8B-B14F-4D97-AF65-F5344CB8AC3E}">
        <p14:creationId xmlns:p14="http://schemas.microsoft.com/office/powerpoint/2010/main" val="278508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e86278dee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gbe86278dee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41" name="Google Shape;141;gbe86278dee_0_37: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7</a:t>
            </a:fld>
            <a:endParaRPr/>
          </a:p>
        </p:txBody>
      </p:sp>
    </p:spTree>
    <p:extLst>
      <p:ext uri="{BB962C8B-B14F-4D97-AF65-F5344CB8AC3E}">
        <p14:creationId xmlns:p14="http://schemas.microsoft.com/office/powerpoint/2010/main" val="131388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e86278dee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gbe86278dee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41" name="Google Shape;141;gbe86278dee_0_37: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8</a:t>
            </a:fld>
            <a:endParaRPr/>
          </a:p>
        </p:txBody>
      </p:sp>
    </p:spTree>
    <p:extLst>
      <p:ext uri="{BB962C8B-B14F-4D97-AF65-F5344CB8AC3E}">
        <p14:creationId xmlns:p14="http://schemas.microsoft.com/office/powerpoint/2010/main" val="60788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e86278dee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gbe86278dee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41" name="Google Shape;141;gbe86278dee_0_37: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9</a:t>
            </a:fld>
            <a:endParaRPr/>
          </a:p>
        </p:txBody>
      </p:sp>
    </p:spTree>
    <p:extLst>
      <p:ext uri="{BB962C8B-B14F-4D97-AF65-F5344CB8AC3E}">
        <p14:creationId xmlns:p14="http://schemas.microsoft.com/office/powerpoint/2010/main" val="99760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p:nvPr/>
        </p:nvSpPr>
        <p:spPr>
          <a:xfrm>
            <a:off x="1603375" y="5722937"/>
            <a:ext cx="9944100" cy="8524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B5394"/>
              </a:buClr>
              <a:buSzPts val="2400"/>
              <a:buFont typeface="Arial"/>
              <a:buNone/>
            </a:pPr>
            <a:r>
              <a:rPr lang="el-GR" sz="2400" b="1" i="0" u="none" strike="noStrike" cap="none">
                <a:solidFill>
                  <a:srgbClr val="0B5394"/>
                </a:solidFill>
                <a:latin typeface="Arial"/>
                <a:ea typeface="Arial"/>
                <a:cs typeface="Arial"/>
                <a:sym typeface="Arial"/>
              </a:rPr>
              <a:t>Εφαρμογή του μοντέλου της Τηλεργασίας στον Δημόσιο Τομέα</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gbe86278dee_0_43"/>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52" name="Google Shape;152;gbe86278dee_0_43"/>
          <p:cNvSpPr txBox="1"/>
          <p:nvPr/>
        </p:nvSpPr>
        <p:spPr>
          <a:xfrm>
            <a:off x="873125" y="492125"/>
            <a:ext cx="10906200" cy="535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2400"/>
              <a:buFont typeface="Arial"/>
              <a:buNone/>
            </a:pPr>
            <a:r>
              <a:rPr lang="el-GR" sz="2400" b="1">
                <a:solidFill>
                  <a:srgbClr val="0070C0"/>
                </a:solidFill>
              </a:rPr>
              <a:t>Η τηλεργασία στην Ευρώπη</a:t>
            </a:r>
            <a:endParaRPr b="1">
              <a:solidFill>
                <a:srgbClr val="0070C0"/>
              </a:solidFill>
            </a:endParaRPr>
          </a:p>
          <a:p>
            <a:pPr marL="0" lvl="0" indent="0" algn="l" rtl="0">
              <a:spcBef>
                <a:spcPts val="0"/>
              </a:spcBef>
              <a:spcAft>
                <a:spcPts val="0"/>
              </a:spcAft>
              <a:buClr>
                <a:schemeClr val="dk1"/>
              </a:buClr>
              <a:buSzPts val="1100"/>
              <a:buFont typeface="Arial"/>
              <a:buNone/>
            </a:pPr>
            <a:r>
              <a:rPr lang="el-GR" sz="1000" b="1">
                <a:solidFill>
                  <a:srgbClr val="44546A"/>
                </a:solidFill>
              </a:rPr>
              <a:t>Μισθωτοί που εργάζονται από το σπίτι (συνήθως) ως ποσοστό της συνολικής απασχόλησης (15 ως 64 ετών) (%)</a:t>
            </a:r>
            <a:endParaRPr sz="1000" b="1">
              <a:solidFill>
                <a:srgbClr val="44546A"/>
              </a:solidFill>
            </a:endParaRPr>
          </a:p>
          <a:p>
            <a:pPr marL="0" marR="0" lvl="0" indent="0" algn="ctr" rtl="0">
              <a:lnSpc>
                <a:spcPct val="100000"/>
              </a:lnSpc>
              <a:spcBef>
                <a:spcPts val="0"/>
              </a:spcBef>
              <a:spcAft>
                <a:spcPts val="0"/>
              </a:spcAft>
              <a:buClr>
                <a:srgbClr val="0070C0"/>
              </a:buClr>
              <a:buSzPts val="2400"/>
              <a:buFont typeface="Arial"/>
              <a:buNone/>
            </a:pPr>
            <a:endParaRPr sz="2400" b="1">
              <a:solidFill>
                <a:srgbClr val="0070C0"/>
              </a:solidFill>
            </a:endParaRPr>
          </a:p>
          <a:p>
            <a:pPr marL="0" marR="0" lvl="0" indent="0" algn="ctr" rtl="0">
              <a:lnSpc>
                <a:spcPct val="100000"/>
              </a:lnSpc>
              <a:spcBef>
                <a:spcPts val="0"/>
              </a:spcBef>
              <a:spcAft>
                <a:spcPts val="0"/>
              </a:spcAft>
              <a:buClr>
                <a:srgbClr val="000000"/>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l-GR" sz="1200" b="1" i="0" u="none">
                <a:solidFill>
                  <a:srgbClr val="FFFFFF"/>
                </a:solidFill>
                <a:latin typeface="Arial"/>
                <a:ea typeface="Arial"/>
                <a:cs typeface="Arial"/>
                <a:sym typeface="Arial"/>
              </a:rPr>
              <a:t>Ποιο</a:t>
            </a:r>
            <a:endParaRPr/>
          </a:p>
        </p:txBody>
      </p:sp>
      <p:pic>
        <p:nvPicPr>
          <p:cNvPr id="153" name="Google Shape;153;gbe86278dee_0_43"/>
          <p:cNvPicPr preferRelativeResize="0"/>
          <p:nvPr/>
        </p:nvPicPr>
        <p:blipFill>
          <a:blip r:embed="rId4">
            <a:alphaModFix/>
          </a:blip>
          <a:stretch>
            <a:fillRect/>
          </a:stretch>
        </p:blipFill>
        <p:spPr>
          <a:xfrm>
            <a:off x="1849618" y="1157232"/>
            <a:ext cx="8492764" cy="490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be86278dee_0_49"/>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60" name="Google Shape;160;gbe86278dee_0_49"/>
          <p:cNvSpPr txBox="1"/>
          <p:nvPr/>
        </p:nvSpPr>
        <p:spPr>
          <a:xfrm>
            <a:off x="572425" y="492125"/>
            <a:ext cx="11206800" cy="5625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2400"/>
              <a:buFont typeface="Arial"/>
              <a:buNone/>
            </a:pPr>
            <a:r>
              <a:rPr lang="el-GR" sz="2400" b="1">
                <a:solidFill>
                  <a:srgbClr val="0070C0"/>
                </a:solidFill>
              </a:rPr>
              <a:t>Η τηλεργασία στην Ευρώπη</a:t>
            </a:r>
            <a:endParaRPr b="1">
              <a:solidFill>
                <a:srgbClr val="0070C0"/>
              </a:solidFill>
            </a:endParaRPr>
          </a:p>
          <a:p>
            <a:pPr marL="0" marR="0" lvl="0" indent="0" algn="ctr" rtl="0">
              <a:lnSpc>
                <a:spcPct val="100000"/>
              </a:lnSpc>
              <a:spcBef>
                <a:spcPts val="0"/>
              </a:spcBef>
              <a:spcAft>
                <a:spcPts val="0"/>
              </a:spcAft>
              <a:buClr>
                <a:srgbClr val="0070C0"/>
              </a:buClr>
              <a:buSzPts val="2400"/>
              <a:buFont typeface="Arial"/>
              <a:buNone/>
            </a:pPr>
            <a:endParaRPr sz="2400" b="1">
              <a:solidFill>
                <a:srgbClr val="0070C0"/>
              </a:solidFill>
            </a:endParaRPr>
          </a:p>
          <a:p>
            <a:pPr marL="0" lvl="0" indent="0" algn="l" rtl="0">
              <a:spcBef>
                <a:spcPts val="0"/>
              </a:spcBef>
              <a:spcAft>
                <a:spcPts val="0"/>
              </a:spcAft>
              <a:buClr>
                <a:schemeClr val="dk1"/>
              </a:buClr>
              <a:buSzPts val="1100"/>
              <a:buFont typeface="Arial"/>
              <a:buNone/>
            </a:pPr>
            <a:r>
              <a:rPr lang="el-GR" sz="1100" b="1">
                <a:solidFill>
                  <a:srgbClr val="44546A"/>
                </a:solidFill>
              </a:rPr>
              <a:t>Διείσδυση της τηλεργασίας ανά τομέα, ΕΕ-27 (2018)                                                                Διείσδυση της τηλεργασίας ανά επάγγελμα - δραστηριότητα - ΕΕ27</a:t>
            </a:r>
            <a:endParaRPr sz="1100" b="1">
              <a:solidFill>
                <a:srgbClr val="44546A"/>
              </a:solidFill>
            </a:endParaRPr>
          </a:p>
          <a:p>
            <a:pPr marL="0" lvl="0" indent="0" algn="l" rtl="0">
              <a:spcBef>
                <a:spcPts val="1000"/>
              </a:spcBef>
              <a:spcAft>
                <a:spcPts val="0"/>
              </a:spcAft>
              <a:buClr>
                <a:schemeClr val="dk1"/>
              </a:buClr>
              <a:buSzPts val="1100"/>
              <a:buFont typeface="Arial"/>
              <a:buNone/>
            </a:pPr>
            <a:endParaRPr sz="1000" b="1">
              <a:solidFill>
                <a:srgbClr val="44546A"/>
              </a:solidFill>
              <a:latin typeface="Calibri"/>
              <a:ea typeface="Calibri"/>
              <a:cs typeface="Calibri"/>
              <a:sym typeface="Calibri"/>
            </a:endParaRPr>
          </a:p>
          <a:p>
            <a:pPr marL="0" marR="0" lvl="0" indent="0" algn="ctr" rtl="0">
              <a:lnSpc>
                <a:spcPct val="100000"/>
              </a:lnSpc>
              <a:spcBef>
                <a:spcPts val="1000"/>
              </a:spcBef>
              <a:spcAft>
                <a:spcPts val="0"/>
              </a:spcAft>
              <a:buClr>
                <a:srgbClr val="000000"/>
              </a:buClr>
              <a:buSzPts val="2400"/>
              <a:buFont typeface="Arial"/>
              <a:buNone/>
            </a:pPr>
            <a:endParaRPr sz="2400"/>
          </a:p>
          <a:p>
            <a:pPr marL="0" marR="0" lvl="0" indent="0" algn="l" rtl="0">
              <a:lnSpc>
                <a:spcPct val="100000"/>
              </a:lnSpc>
              <a:spcBef>
                <a:spcPts val="0"/>
              </a:spcBef>
              <a:spcAft>
                <a:spcPts val="0"/>
              </a:spcAft>
              <a:buClr>
                <a:srgbClr val="FFFFFF"/>
              </a:buClr>
              <a:buSzPts val="1200"/>
              <a:buFont typeface="Arial"/>
              <a:buNone/>
            </a:pPr>
            <a:r>
              <a:rPr lang="el-GR" sz="1200" b="1" i="0" u="none">
                <a:solidFill>
                  <a:srgbClr val="FFFFFF"/>
                </a:solidFill>
                <a:latin typeface="Arial"/>
                <a:ea typeface="Arial"/>
                <a:cs typeface="Arial"/>
                <a:sym typeface="Arial"/>
              </a:rPr>
              <a:t>Ποιο</a:t>
            </a:r>
            <a:endParaRPr/>
          </a:p>
        </p:txBody>
      </p:sp>
      <p:pic>
        <p:nvPicPr>
          <p:cNvPr id="161" name="Google Shape;161;gbe86278dee_0_49"/>
          <p:cNvPicPr preferRelativeResize="0"/>
          <p:nvPr/>
        </p:nvPicPr>
        <p:blipFill>
          <a:blip r:embed="rId4">
            <a:alphaModFix/>
          </a:blip>
          <a:stretch>
            <a:fillRect/>
          </a:stretch>
        </p:blipFill>
        <p:spPr>
          <a:xfrm>
            <a:off x="496351" y="1622775"/>
            <a:ext cx="4711700" cy="4483003"/>
          </a:xfrm>
          <a:prstGeom prst="rect">
            <a:avLst/>
          </a:prstGeom>
          <a:noFill/>
          <a:ln w="25400" cap="flat" cmpd="sng">
            <a:solidFill>
              <a:srgbClr val="014A8F"/>
            </a:solidFill>
            <a:prstDash val="solid"/>
            <a:round/>
            <a:headEnd type="none" w="sm" len="sm"/>
            <a:tailEnd type="none" w="sm" len="sm"/>
          </a:ln>
        </p:spPr>
      </p:pic>
      <p:pic>
        <p:nvPicPr>
          <p:cNvPr id="162" name="Google Shape;162;gbe86278dee_0_49"/>
          <p:cNvPicPr preferRelativeResize="0"/>
          <p:nvPr/>
        </p:nvPicPr>
        <p:blipFill>
          <a:blip r:embed="rId5">
            <a:alphaModFix/>
          </a:blip>
          <a:stretch>
            <a:fillRect/>
          </a:stretch>
        </p:blipFill>
        <p:spPr>
          <a:xfrm>
            <a:off x="5334000" y="1622775"/>
            <a:ext cx="6361650" cy="4478475"/>
          </a:xfrm>
          <a:prstGeom prst="rect">
            <a:avLst/>
          </a:prstGeom>
          <a:noFill/>
          <a:ln w="25400" cap="flat" cmpd="sng">
            <a:solidFill>
              <a:srgbClr val="014A8F"/>
            </a:solidFill>
            <a:prstDash val="solid"/>
            <a:round/>
            <a:headEnd type="none" w="sm" len="sm"/>
            <a:tailEnd type="none" w="sm" len="sm"/>
          </a:ln>
        </p:spPr>
      </p:pic>
      <p:sp>
        <p:nvSpPr>
          <p:cNvPr id="3" name="Θέση αριθμού διαφάνειας 2"/>
          <p:cNvSpPr>
            <a:spLocks noGrp="1"/>
          </p:cNvSpPr>
          <p:nvPr>
            <p:ph type="sldNum" idx="12"/>
          </p:nvPr>
        </p:nvSpPr>
        <p:spPr>
          <a:xfrm>
            <a:off x="10076507" y="6356350"/>
            <a:ext cx="1277293" cy="365125"/>
          </a:xfrm>
        </p:spPr>
        <p:txBody>
          <a:bodyPr/>
          <a:lstStyle/>
          <a:p>
            <a:pPr marL="0" lvl="0" indent="0" algn="r" rtl="0">
              <a:spcBef>
                <a:spcPts val="0"/>
              </a:spcBef>
              <a:spcAft>
                <a:spcPts val="0"/>
              </a:spcAft>
              <a:buNone/>
            </a:pPr>
            <a:fld id="{00000000-1234-1234-1234-123412341234}" type="slidenum">
              <a:rPr lang="el-GR" smtClean="0"/>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be86278dee_0_104"/>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69" name="Google Shape;169;gbe86278dee_0_104"/>
          <p:cNvSpPr txBox="1"/>
          <p:nvPr/>
        </p:nvSpPr>
        <p:spPr>
          <a:xfrm>
            <a:off x="187750" y="492125"/>
            <a:ext cx="11591700" cy="535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2400"/>
              <a:buFont typeface="Arial"/>
              <a:buNone/>
            </a:pPr>
            <a:r>
              <a:rPr lang="el-GR" sz="2400" b="1">
                <a:solidFill>
                  <a:srgbClr val="0070C0"/>
                </a:solidFill>
              </a:rPr>
              <a:t>Προκλήσεις</a:t>
            </a:r>
            <a:endParaRPr sz="2400" b="1">
              <a:solidFill>
                <a:srgbClr val="0070C0"/>
              </a:solidFill>
            </a:endParaRPr>
          </a:p>
          <a:p>
            <a:pPr marL="0" lvl="0" indent="0" algn="ctr" rtl="0">
              <a:spcBef>
                <a:spcPts val="0"/>
              </a:spcBef>
              <a:spcAft>
                <a:spcPts val="0"/>
              </a:spcAft>
              <a:buClr>
                <a:srgbClr val="0070C0"/>
              </a:buClr>
              <a:buSzPts val="2400"/>
              <a:buFont typeface="Arial"/>
              <a:buNone/>
            </a:pPr>
            <a:endParaRPr sz="2400" b="1">
              <a:solidFill>
                <a:srgbClr val="0070C0"/>
              </a:solidFill>
            </a:endParaRPr>
          </a:p>
          <a:p>
            <a:pPr marL="0" lvl="0" indent="0" algn="ctr" rtl="0">
              <a:spcBef>
                <a:spcPts val="0"/>
              </a:spcBef>
              <a:spcAft>
                <a:spcPts val="0"/>
              </a:spcAft>
              <a:buClr>
                <a:srgbClr val="0070C0"/>
              </a:buClr>
              <a:buSzPts val="2400"/>
              <a:buFont typeface="Arial"/>
              <a:buNone/>
            </a:pPr>
            <a:endParaRPr sz="2400" b="1">
              <a:solidFill>
                <a:srgbClr val="0070C0"/>
              </a:solidFill>
            </a:endParaRPr>
          </a:p>
          <a:p>
            <a:pPr marL="0" marR="0" lvl="0" indent="0" algn="ctr" rtl="0">
              <a:lnSpc>
                <a:spcPct val="100000"/>
              </a:lnSpc>
              <a:spcBef>
                <a:spcPts val="0"/>
              </a:spcBef>
              <a:spcAft>
                <a:spcPts val="0"/>
              </a:spcAft>
              <a:buClr>
                <a:srgbClr val="0070C0"/>
              </a:buClr>
              <a:buSzPts val="2400"/>
              <a:buFont typeface="Arial"/>
              <a:buNone/>
            </a:pPr>
            <a:endParaRPr sz="2400" b="1">
              <a:solidFill>
                <a:srgbClr val="0070C0"/>
              </a:solidFill>
            </a:endParaRPr>
          </a:p>
          <a:p>
            <a:pPr marL="0" marR="0" lvl="0" indent="0" algn="ctr" rtl="0">
              <a:lnSpc>
                <a:spcPct val="100000"/>
              </a:lnSpc>
              <a:spcBef>
                <a:spcPts val="0"/>
              </a:spcBef>
              <a:spcAft>
                <a:spcPts val="0"/>
              </a:spcAft>
              <a:buClr>
                <a:srgbClr val="000000"/>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l-GR" sz="1200" b="1" i="0" u="none">
                <a:solidFill>
                  <a:srgbClr val="FFFFFF"/>
                </a:solidFill>
                <a:latin typeface="Arial"/>
                <a:ea typeface="Arial"/>
                <a:cs typeface="Arial"/>
                <a:sym typeface="Arial"/>
              </a:rPr>
              <a:t>Ποιο</a:t>
            </a:r>
            <a:endParaRPr/>
          </a:p>
        </p:txBody>
      </p:sp>
      <p:sp>
        <p:nvSpPr>
          <p:cNvPr id="170" name="Google Shape;170;gbe86278dee_0_104"/>
          <p:cNvSpPr/>
          <p:nvPr/>
        </p:nvSpPr>
        <p:spPr>
          <a:xfrm>
            <a:off x="3625425" y="1223425"/>
            <a:ext cx="4231500" cy="6186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a:solidFill>
                  <a:schemeClr val="bg1"/>
                </a:solidFill>
              </a:rPr>
              <a:t>Επιλέξιμες δραστηριότητες </a:t>
            </a:r>
            <a:endParaRPr>
              <a:solidFill>
                <a:schemeClr val="bg1"/>
              </a:solidFill>
            </a:endParaRPr>
          </a:p>
        </p:txBody>
      </p:sp>
      <p:sp>
        <p:nvSpPr>
          <p:cNvPr id="171" name="Google Shape;171;gbe86278dee_0_104"/>
          <p:cNvSpPr/>
          <p:nvPr/>
        </p:nvSpPr>
        <p:spPr>
          <a:xfrm>
            <a:off x="4377125" y="3552325"/>
            <a:ext cx="1560175" cy="1412550"/>
          </a:xfrm>
          <a:prstGeom prst="flowChartPreparation">
            <a:avLst/>
          </a:prstGeom>
          <a:solidFill>
            <a:srgbClr val="014A8F"/>
          </a:solidFill>
          <a:ln w="9525"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l" rtl="0">
              <a:spcBef>
                <a:spcPts val="0"/>
              </a:spcBef>
              <a:spcAft>
                <a:spcPts val="0"/>
              </a:spcAft>
              <a:buClr>
                <a:schemeClr val="dk1"/>
              </a:buClr>
              <a:buSzPts val="1100"/>
              <a:buFont typeface="Arial"/>
              <a:buNone/>
            </a:pPr>
            <a:r>
              <a:rPr lang="el-GR" sz="1300" dirty="0">
                <a:solidFill>
                  <a:schemeClr val="bg1"/>
                </a:solidFill>
              </a:rPr>
              <a:t>Κατάρτιση</a:t>
            </a:r>
            <a:endParaRPr sz="1300" dirty="0">
              <a:solidFill>
                <a:schemeClr val="bg1"/>
              </a:solidFill>
            </a:endParaRPr>
          </a:p>
          <a:p>
            <a:pPr marL="0" lvl="0" indent="0" algn="l" rtl="0">
              <a:spcBef>
                <a:spcPts val="0"/>
              </a:spcBef>
              <a:spcAft>
                <a:spcPts val="0"/>
              </a:spcAft>
              <a:buNone/>
            </a:pPr>
            <a:endParaRPr dirty="0">
              <a:solidFill>
                <a:schemeClr val="bg1"/>
              </a:solidFill>
            </a:endParaRPr>
          </a:p>
        </p:txBody>
      </p:sp>
      <p:sp>
        <p:nvSpPr>
          <p:cNvPr id="172" name="Google Shape;172;gbe86278dee_0_104"/>
          <p:cNvSpPr/>
          <p:nvPr/>
        </p:nvSpPr>
        <p:spPr>
          <a:xfrm>
            <a:off x="1885550" y="2562288"/>
            <a:ext cx="1807200" cy="10776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l-GR">
                <a:solidFill>
                  <a:schemeClr val="bg1"/>
                </a:solidFill>
              </a:rPr>
              <a:t>Οργάνωση εργασίας</a:t>
            </a:r>
            <a:endParaRPr>
              <a:solidFill>
                <a:schemeClr val="bg1"/>
              </a:solidFill>
            </a:endParaRPr>
          </a:p>
          <a:p>
            <a:pPr marL="0" lvl="0" indent="0" algn="l" rtl="0">
              <a:spcBef>
                <a:spcPts val="0"/>
              </a:spcBef>
              <a:spcAft>
                <a:spcPts val="0"/>
              </a:spcAft>
              <a:buNone/>
            </a:pPr>
            <a:endParaRPr>
              <a:solidFill>
                <a:schemeClr val="bg1"/>
              </a:solidFill>
            </a:endParaRPr>
          </a:p>
        </p:txBody>
      </p:sp>
      <p:sp>
        <p:nvSpPr>
          <p:cNvPr id="173" name="Google Shape;173;gbe86278dee_0_104"/>
          <p:cNvSpPr/>
          <p:nvPr/>
        </p:nvSpPr>
        <p:spPr>
          <a:xfrm>
            <a:off x="7679100" y="2067000"/>
            <a:ext cx="1807200" cy="10776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l-GR">
                <a:solidFill>
                  <a:schemeClr val="bg1"/>
                </a:solidFill>
              </a:rPr>
              <a:t>Αρμοδιότητες και διάρκεια</a:t>
            </a:r>
            <a:endParaRPr>
              <a:solidFill>
                <a:schemeClr val="bg1"/>
              </a:solidFill>
            </a:endParaRPr>
          </a:p>
          <a:p>
            <a:pPr marL="0" lvl="0" indent="0" algn="l" rtl="0">
              <a:spcBef>
                <a:spcPts val="0"/>
              </a:spcBef>
              <a:spcAft>
                <a:spcPts val="0"/>
              </a:spcAft>
              <a:buNone/>
            </a:pPr>
            <a:endParaRPr>
              <a:solidFill>
                <a:schemeClr val="bg1"/>
              </a:solidFill>
            </a:endParaRPr>
          </a:p>
        </p:txBody>
      </p:sp>
      <p:sp>
        <p:nvSpPr>
          <p:cNvPr id="174" name="Google Shape;174;gbe86278dee_0_104"/>
          <p:cNvSpPr/>
          <p:nvPr/>
        </p:nvSpPr>
        <p:spPr>
          <a:xfrm>
            <a:off x="2140750" y="3915400"/>
            <a:ext cx="2057100" cy="6864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a:solidFill>
                  <a:schemeClr val="bg1"/>
                </a:solidFill>
              </a:rPr>
              <a:t>Διαχείριση προσωπικού</a:t>
            </a:r>
            <a:endParaRPr>
              <a:solidFill>
                <a:schemeClr val="bg1"/>
              </a:solidFill>
            </a:endParaRPr>
          </a:p>
        </p:txBody>
      </p:sp>
      <p:sp>
        <p:nvSpPr>
          <p:cNvPr id="175" name="Google Shape;175;gbe86278dee_0_104"/>
          <p:cNvSpPr/>
          <p:nvPr/>
        </p:nvSpPr>
        <p:spPr>
          <a:xfrm>
            <a:off x="6061225" y="3589325"/>
            <a:ext cx="1438125" cy="1412550"/>
          </a:xfrm>
          <a:prstGeom prst="flowChartPreparation">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a:solidFill>
                  <a:schemeClr val="bg1"/>
                </a:solidFill>
              </a:rPr>
              <a:t>Ελεγχος χρήσης ΤΠΕ</a:t>
            </a:r>
            <a:endParaRPr>
              <a:solidFill>
                <a:schemeClr val="bg1"/>
              </a:solidFill>
            </a:endParaRPr>
          </a:p>
        </p:txBody>
      </p:sp>
      <p:sp>
        <p:nvSpPr>
          <p:cNvPr id="176" name="Google Shape;176;gbe86278dee_0_104"/>
          <p:cNvSpPr/>
          <p:nvPr/>
        </p:nvSpPr>
        <p:spPr>
          <a:xfrm>
            <a:off x="5477425" y="2067000"/>
            <a:ext cx="1898625" cy="1162650"/>
          </a:xfrm>
          <a:prstGeom prst="flowChartPreparation">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a:solidFill>
                  <a:schemeClr val="bg1"/>
                </a:solidFill>
              </a:rPr>
              <a:t>Προστασία δεδομένων</a:t>
            </a:r>
            <a:endParaRPr>
              <a:solidFill>
                <a:schemeClr val="bg1"/>
              </a:solidFill>
            </a:endParaRPr>
          </a:p>
        </p:txBody>
      </p:sp>
      <p:sp>
        <p:nvSpPr>
          <p:cNvPr id="177" name="Google Shape;177;gbe86278dee_0_104"/>
          <p:cNvSpPr/>
          <p:nvPr/>
        </p:nvSpPr>
        <p:spPr>
          <a:xfrm>
            <a:off x="3805000" y="1997900"/>
            <a:ext cx="1560175" cy="1231750"/>
          </a:xfrm>
          <a:prstGeom prst="flowChartPreparation">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a:solidFill>
                  <a:schemeClr val="bg1"/>
                </a:solidFill>
              </a:rPr>
              <a:t>Χώρος εργασίας</a:t>
            </a:r>
            <a:endParaRPr>
              <a:solidFill>
                <a:schemeClr val="bg1"/>
              </a:solidFill>
            </a:endParaRPr>
          </a:p>
        </p:txBody>
      </p:sp>
      <p:sp>
        <p:nvSpPr>
          <p:cNvPr id="178" name="Google Shape;178;gbe86278dee_0_104"/>
          <p:cNvSpPr/>
          <p:nvPr/>
        </p:nvSpPr>
        <p:spPr>
          <a:xfrm>
            <a:off x="7679100" y="3580450"/>
            <a:ext cx="3298200" cy="5040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a:solidFill>
                  <a:schemeClr val="bg1"/>
                </a:solidFill>
              </a:rPr>
              <a:t>Διατήρηση ομαδικού κλίματος</a:t>
            </a:r>
            <a:endParaRPr>
              <a:solidFill>
                <a:schemeClr val="bg1"/>
              </a:solidFill>
            </a:endParaRPr>
          </a:p>
        </p:txBody>
      </p:sp>
      <p:sp>
        <p:nvSpPr>
          <p:cNvPr id="179" name="Google Shape;179;gbe86278dee_0_104"/>
          <p:cNvSpPr/>
          <p:nvPr/>
        </p:nvSpPr>
        <p:spPr>
          <a:xfrm>
            <a:off x="7679100" y="4263613"/>
            <a:ext cx="1807200" cy="10776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a:solidFill>
                  <a:schemeClr val="bg1"/>
                </a:solidFill>
              </a:rPr>
              <a:t>Υγιεινή και Ασφάλεια</a:t>
            </a:r>
            <a:endParaRPr>
              <a:solidFill>
                <a:schemeClr val="bg1"/>
              </a:solidFill>
            </a:endParaRPr>
          </a:p>
        </p:txBody>
      </p:sp>
      <p:sp>
        <p:nvSpPr>
          <p:cNvPr id="180" name="Google Shape;180;gbe86278dee_0_104"/>
          <p:cNvSpPr/>
          <p:nvPr/>
        </p:nvSpPr>
        <p:spPr>
          <a:xfrm>
            <a:off x="263950" y="1892150"/>
            <a:ext cx="3298200" cy="3948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a:solidFill>
                  <a:schemeClr val="bg1"/>
                </a:solidFill>
              </a:rPr>
              <a:t>Σύστημα καταγραφής χρόνου εργασίας</a:t>
            </a:r>
            <a:endParaRPr>
              <a:solidFill>
                <a:schemeClr val="bg1"/>
              </a:solidFill>
            </a:endParaRPr>
          </a:p>
        </p:txBody>
      </p:sp>
      <p:sp>
        <p:nvSpPr>
          <p:cNvPr id="181" name="Google Shape;181;gbe86278dee_0_104"/>
          <p:cNvSpPr/>
          <p:nvPr/>
        </p:nvSpPr>
        <p:spPr>
          <a:xfrm>
            <a:off x="187750" y="4964875"/>
            <a:ext cx="4231500" cy="6186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a:solidFill>
                  <a:schemeClr val="bg1"/>
                </a:solidFill>
              </a:rPr>
              <a:t>Παροχή εξοπλισμού</a:t>
            </a:r>
            <a:endParaRPr>
              <a:solidFill>
                <a:schemeClr val="bg1"/>
              </a:solidFill>
            </a:endParaRPr>
          </a:p>
        </p:txBody>
      </p:sp>
      <p:sp>
        <p:nvSpPr>
          <p:cNvPr id="182" name="Google Shape;182;gbe86278dee_0_104"/>
          <p:cNvSpPr/>
          <p:nvPr/>
        </p:nvSpPr>
        <p:spPr>
          <a:xfrm>
            <a:off x="187750" y="2871175"/>
            <a:ext cx="1560175" cy="1730625"/>
          </a:xfrm>
          <a:prstGeom prst="flowChartPreparation">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a:solidFill>
                  <a:schemeClr val="bg1"/>
                </a:solidFill>
              </a:rPr>
              <a:t>Χρήση ΤΠΕ</a:t>
            </a:r>
            <a:endParaRPr>
              <a:solidFill>
                <a:schemeClr val="bg1"/>
              </a:solidFill>
            </a:endParaRPr>
          </a:p>
        </p:txBody>
      </p:sp>
      <p:sp>
        <p:nvSpPr>
          <p:cNvPr id="183" name="Google Shape;183;gbe86278dee_0_104"/>
          <p:cNvSpPr/>
          <p:nvPr/>
        </p:nvSpPr>
        <p:spPr>
          <a:xfrm>
            <a:off x="9596125" y="1040850"/>
            <a:ext cx="1898625" cy="2247850"/>
          </a:xfrm>
          <a:prstGeom prst="flowChartPreparation">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l-GR">
                <a:solidFill>
                  <a:schemeClr val="bg1"/>
                </a:solidFill>
              </a:rPr>
              <a:t>Τήρηση </a:t>
            </a:r>
            <a:endParaRPr>
              <a:solidFill>
                <a:schemeClr val="bg1"/>
              </a:solidFill>
            </a:endParaRPr>
          </a:p>
          <a:p>
            <a:pPr marL="0" lvl="0" indent="0" algn="ctr" rtl="0">
              <a:spcBef>
                <a:spcPts val="0"/>
              </a:spcBef>
              <a:spcAft>
                <a:spcPts val="0"/>
              </a:spcAft>
              <a:buClr>
                <a:schemeClr val="dk1"/>
              </a:buClr>
              <a:buSzPts val="1100"/>
              <a:buFont typeface="Arial"/>
              <a:buNone/>
            </a:pPr>
            <a:r>
              <a:rPr lang="el-GR">
                <a:solidFill>
                  <a:schemeClr val="bg1"/>
                </a:solidFill>
              </a:rPr>
              <a:t>εχεμύθειας</a:t>
            </a:r>
            <a:endParaRPr>
              <a:solidFill>
                <a:schemeClr val="bg1"/>
              </a:solidFill>
            </a:endParaRPr>
          </a:p>
        </p:txBody>
      </p:sp>
      <p:sp>
        <p:nvSpPr>
          <p:cNvPr id="184" name="Google Shape;184;gbe86278dee_0_104"/>
          <p:cNvSpPr/>
          <p:nvPr/>
        </p:nvSpPr>
        <p:spPr>
          <a:xfrm>
            <a:off x="9765350" y="4376200"/>
            <a:ext cx="1638450" cy="1231750"/>
          </a:xfrm>
          <a:prstGeom prst="flowChartPreparation">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a:solidFill>
                  <a:schemeClr val="bg1"/>
                </a:solidFill>
              </a:rPr>
              <a:t>Γραπτή</a:t>
            </a:r>
            <a:endParaRPr>
              <a:solidFill>
                <a:schemeClr val="bg1"/>
              </a:solidFill>
            </a:endParaRPr>
          </a:p>
          <a:p>
            <a:pPr marL="0" lvl="0" indent="0" algn="l" rtl="0">
              <a:spcBef>
                <a:spcPts val="0"/>
              </a:spcBef>
              <a:spcAft>
                <a:spcPts val="0"/>
              </a:spcAft>
              <a:buNone/>
            </a:pPr>
            <a:r>
              <a:rPr lang="el-GR">
                <a:solidFill>
                  <a:schemeClr val="bg1"/>
                </a:solidFill>
              </a:rPr>
              <a:t>Συμφωνία</a:t>
            </a:r>
            <a:endParaRPr>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be86278dee_0_120"/>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91" name="Google Shape;191;gbe86278dee_0_120"/>
          <p:cNvSpPr txBox="1"/>
          <p:nvPr/>
        </p:nvSpPr>
        <p:spPr>
          <a:xfrm>
            <a:off x="873125" y="492125"/>
            <a:ext cx="10906200" cy="535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2400"/>
              <a:buFont typeface="Arial"/>
              <a:buNone/>
            </a:pPr>
            <a:r>
              <a:rPr lang="el-GR" sz="2400" b="1" i="0" u="none">
                <a:solidFill>
                  <a:srgbClr val="0070C0"/>
                </a:solidFill>
                <a:latin typeface="Arial"/>
                <a:ea typeface="Arial"/>
                <a:cs typeface="Arial"/>
                <a:sym typeface="Arial"/>
              </a:rPr>
              <a:t>Πώς διαμορφώθηκε η πρόταση</a:t>
            </a:r>
            <a:endParaRPr sz="1400" b="1" i="0" u="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l-GR" sz="1200" b="1" i="0" u="none">
                <a:solidFill>
                  <a:srgbClr val="FFFFFF"/>
                </a:solidFill>
                <a:latin typeface="Arial"/>
                <a:ea typeface="Arial"/>
                <a:cs typeface="Arial"/>
                <a:sym typeface="Arial"/>
              </a:rPr>
              <a:t>Ποιο</a:t>
            </a:r>
            <a:endParaRPr/>
          </a:p>
        </p:txBody>
      </p:sp>
      <p:sp>
        <p:nvSpPr>
          <p:cNvPr id="192" name="Google Shape;192;gbe86278dee_0_120"/>
          <p:cNvSpPr/>
          <p:nvPr/>
        </p:nvSpPr>
        <p:spPr>
          <a:xfrm>
            <a:off x="1221700" y="2012225"/>
            <a:ext cx="1622100" cy="9855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0" i="0" u="none" strike="noStrike" cap="none">
                <a:solidFill>
                  <a:schemeClr val="bg1"/>
                </a:solidFill>
                <a:latin typeface="Arial"/>
                <a:ea typeface="Arial"/>
                <a:cs typeface="Arial"/>
                <a:sym typeface="Arial"/>
              </a:rPr>
              <a:t>Δεδομένα /</a:t>
            </a:r>
            <a:endParaRPr sz="1200" b="0" i="0" u="none" strike="noStrike" cap="none">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l-GR" sz="1200" b="0" i="0" u="none" strike="noStrike" cap="none">
                <a:solidFill>
                  <a:schemeClr val="bg1"/>
                </a:solidFill>
                <a:latin typeface="Arial"/>
                <a:ea typeface="Arial"/>
                <a:cs typeface="Arial"/>
                <a:sym typeface="Arial"/>
              </a:rPr>
              <a:t>περιπτώσεις </a:t>
            </a:r>
            <a:endParaRPr sz="1200" b="0" i="0" u="none" strike="noStrike" cap="none">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l-GR" sz="1200" b="0" i="0" u="none" strike="noStrike" cap="none">
                <a:solidFill>
                  <a:schemeClr val="bg1"/>
                </a:solidFill>
                <a:latin typeface="Arial"/>
                <a:ea typeface="Arial"/>
                <a:cs typeface="Arial"/>
                <a:sym typeface="Arial"/>
              </a:rPr>
              <a:t>που εξετάστηκαν </a:t>
            </a:r>
            <a:endParaRPr sz="1200" b="0" i="0" u="none" strike="noStrike" cap="none">
              <a:solidFill>
                <a:schemeClr val="bg1"/>
              </a:solidFill>
              <a:latin typeface="Arial"/>
              <a:ea typeface="Arial"/>
              <a:cs typeface="Arial"/>
              <a:sym typeface="Arial"/>
            </a:endParaRPr>
          </a:p>
        </p:txBody>
      </p:sp>
      <p:sp>
        <p:nvSpPr>
          <p:cNvPr id="193" name="Google Shape;193;gbe86278dee_0_120"/>
          <p:cNvSpPr/>
          <p:nvPr/>
        </p:nvSpPr>
        <p:spPr>
          <a:xfrm>
            <a:off x="1221700" y="1208900"/>
            <a:ext cx="1622100" cy="6900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0" i="0" u="none" strike="noStrike" cap="none">
                <a:solidFill>
                  <a:schemeClr val="bg1"/>
                </a:solidFill>
                <a:latin typeface="Arial"/>
                <a:ea typeface="Arial"/>
                <a:cs typeface="Arial"/>
                <a:sym typeface="Arial"/>
              </a:rPr>
              <a:t>Ποιον</a:t>
            </a:r>
            <a:endParaRPr sz="1200" b="0" i="0" u="none" strike="noStrike" cap="none">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l-GR" sz="1200" b="0" i="0" u="none" strike="noStrike" cap="none">
                <a:solidFill>
                  <a:schemeClr val="bg1"/>
                </a:solidFill>
                <a:latin typeface="Arial"/>
                <a:ea typeface="Arial"/>
                <a:cs typeface="Arial"/>
                <a:sym typeface="Arial"/>
              </a:rPr>
              <a:t>συμβουλευθήκαμε</a:t>
            </a:r>
            <a:endParaRPr sz="1200" b="0" i="0" u="none" strike="noStrike" cap="none">
              <a:solidFill>
                <a:schemeClr val="bg1"/>
              </a:solidFill>
              <a:latin typeface="Arial"/>
              <a:ea typeface="Arial"/>
              <a:cs typeface="Arial"/>
              <a:sym typeface="Arial"/>
            </a:endParaRPr>
          </a:p>
        </p:txBody>
      </p:sp>
      <p:sp>
        <p:nvSpPr>
          <p:cNvPr id="194" name="Google Shape;194;gbe86278dee_0_120"/>
          <p:cNvSpPr txBox="1"/>
          <p:nvPr/>
        </p:nvSpPr>
        <p:spPr>
          <a:xfrm>
            <a:off x="3262312" y="1209675"/>
            <a:ext cx="8472600" cy="689100"/>
          </a:xfrm>
          <a:prstGeom prst="rect">
            <a:avLst/>
          </a:prstGeom>
          <a:solidFill>
            <a:schemeClr val="lt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l-GR" sz="1200" b="0" i="0" u="none">
                <a:solidFill>
                  <a:srgbClr val="000000"/>
                </a:solidFill>
                <a:latin typeface="Arial"/>
                <a:ea typeface="Arial"/>
                <a:cs typeface="Arial"/>
                <a:sym typeface="Arial"/>
              </a:rPr>
              <a:t>Εμπειρογνώμονες Ανθρώπινου Δυναμικού Δημόσιας Διοίκησης (Expertise France)</a:t>
            </a:r>
            <a:endParaRPr/>
          </a:p>
        </p:txBody>
      </p:sp>
      <p:sp>
        <p:nvSpPr>
          <p:cNvPr id="195" name="Google Shape;195;gbe86278dee_0_120"/>
          <p:cNvSpPr txBox="1"/>
          <p:nvPr/>
        </p:nvSpPr>
        <p:spPr>
          <a:xfrm>
            <a:off x="3262312" y="2012950"/>
            <a:ext cx="8472600" cy="984300"/>
          </a:xfrm>
          <a:prstGeom prst="rect">
            <a:avLst/>
          </a:prstGeom>
          <a:solidFill>
            <a:schemeClr val="lt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139700" marR="0" lvl="0" indent="0" algn="l" rtl="0">
              <a:lnSpc>
                <a:spcPct val="150000"/>
              </a:lnSpc>
              <a:spcBef>
                <a:spcPts val="0"/>
              </a:spcBef>
              <a:spcAft>
                <a:spcPts val="0"/>
              </a:spcAft>
              <a:buClr>
                <a:srgbClr val="000000"/>
              </a:buClr>
              <a:buSzPts val="1200"/>
              <a:buFont typeface="Arial"/>
              <a:buNone/>
            </a:pPr>
            <a:r>
              <a:rPr lang="el-GR" sz="1200" b="0" i="0" u="none">
                <a:solidFill>
                  <a:srgbClr val="000000"/>
                </a:solidFill>
                <a:latin typeface="Arial"/>
                <a:ea typeface="Arial"/>
                <a:cs typeface="Arial"/>
                <a:sym typeface="Arial"/>
              </a:rPr>
              <a:t>Ευρωπαικές βέλτιστες πρακτικές</a:t>
            </a:r>
            <a:endParaRPr/>
          </a:p>
          <a:p>
            <a:pPr marL="139700" marR="0" lvl="0" indent="0" algn="l" rtl="0">
              <a:lnSpc>
                <a:spcPct val="150000"/>
              </a:lnSpc>
              <a:spcBef>
                <a:spcPts val="0"/>
              </a:spcBef>
              <a:spcAft>
                <a:spcPts val="0"/>
              </a:spcAft>
              <a:buClr>
                <a:srgbClr val="000000"/>
              </a:buClr>
              <a:buSzPts val="1200"/>
              <a:buFont typeface="Arial"/>
              <a:buNone/>
            </a:pPr>
            <a:r>
              <a:rPr lang="el-GR" sz="1200" b="0" i="0" u="none">
                <a:solidFill>
                  <a:srgbClr val="000000"/>
                </a:solidFill>
                <a:latin typeface="Arial"/>
                <a:ea typeface="Arial"/>
                <a:cs typeface="Arial"/>
                <a:sym typeface="Arial"/>
              </a:rPr>
              <a:t>Εξέταση ειδικών περιπτώσεων από Γαλλία, Ιταλία, Ισπανία, Ιρλανδία, Δανία, Γερμανία, Πορτογαλία, Ολλανδ</a:t>
            </a:r>
            <a:r>
              <a:rPr lang="el-GR" sz="1200"/>
              <a:t>ία, Σουηδία, Φινλανδία</a:t>
            </a:r>
            <a:r>
              <a:rPr lang="el-GR" sz="1200" b="0" i="0" u="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200" b="0" i="0" u="none">
              <a:solidFill>
                <a:srgbClr val="000000"/>
              </a:solidFill>
              <a:latin typeface="Arial"/>
              <a:ea typeface="Arial"/>
              <a:cs typeface="Arial"/>
              <a:sym typeface="Arial"/>
            </a:endParaRPr>
          </a:p>
        </p:txBody>
      </p:sp>
      <p:sp>
        <p:nvSpPr>
          <p:cNvPr id="196" name="Google Shape;196;gbe86278dee_0_120"/>
          <p:cNvSpPr/>
          <p:nvPr/>
        </p:nvSpPr>
        <p:spPr>
          <a:xfrm>
            <a:off x="1221700" y="3170226"/>
            <a:ext cx="1622100" cy="23523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0" i="0" u="none" strike="noStrike" cap="none">
                <a:solidFill>
                  <a:schemeClr val="bg1"/>
                </a:solidFill>
                <a:latin typeface="Arial"/>
                <a:ea typeface="Arial"/>
                <a:cs typeface="Arial"/>
                <a:sym typeface="Arial"/>
              </a:rPr>
              <a:t>Κοινές Αρχές που αναγνωρίστηκαν κατά την εξέταση των περιπτώσεων και έχουν συμπεριληφθεί στην πρόταση</a:t>
            </a:r>
            <a:endParaRPr sz="1200" b="0" i="0" u="none" strike="noStrike" cap="none">
              <a:solidFill>
                <a:schemeClr val="bg1"/>
              </a:solidFill>
              <a:latin typeface="Arial"/>
              <a:ea typeface="Arial"/>
              <a:cs typeface="Arial"/>
              <a:sym typeface="Arial"/>
            </a:endParaRPr>
          </a:p>
        </p:txBody>
      </p:sp>
      <p:sp>
        <p:nvSpPr>
          <p:cNvPr id="197" name="Google Shape;197;gbe86278dee_0_120"/>
          <p:cNvSpPr txBox="1"/>
          <p:nvPr/>
        </p:nvSpPr>
        <p:spPr>
          <a:xfrm>
            <a:off x="3262312" y="3170237"/>
            <a:ext cx="8472600" cy="2352600"/>
          </a:xfrm>
          <a:prstGeom prst="rect">
            <a:avLst/>
          </a:prstGeom>
          <a:solidFill>
            <a:schemeClr val="lt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l-GR" sz="1200" b="1" i="0" u="none">
                <a:solidFill>
                  <a:srgbClr val="000000"/>
                </a:solidFill>
                <a:latin typeface="Arial"/>
                <a:ea typeface="Arial"/>
                <a:cs typeface="Arial"/>
                <a:sym typeface="Arial"/>
              </a:rPr>
              <a:t>Αξίες</a:t>
            </a:r>
            <a:endParaRPr/>
          </a:p>
          <a:p>
            <a:pPr marL="0" marR="0" lvl="0" indent="0" algn="l" rtl="0">
              <a:lnSpc>
                <a:spcPct val="150000"/>
              </a:lnSpc>
              <a:spcBef>
                <a:spcPts val="0"/>
              </a:spcBef>
              <a:spcAft>
                <a:spcPts val="0"/>
              </a:spcAft>
              <a:buClr>
                <a:srgbClr val="000000"/>
              </a:buClr>
              <a:buSzPts val="1200"/>
              <a:buFont typeface="Arial"/>
              <a:buNone/>
            </a:pPr>
            <a:r>
              <a:rPr lang="el-GR" sz="1200" b="0" i="0" u="none">
                <a:solidFill>
                  <a:srgbClr val="000000"/>
                </a:solidFill>
                <a:latin typeface="Arial"/>
                <a:ea typeface="Arial"/>
                <a:cs typeface="Arial"/>
                <a:sym typeface="Arial"/>
              </a:rPr>
              <a:t>Ίση μεταχείριση</a:t>
            </a:r>
            <a:endParaRPr/>
          </a:p>
          <a:p>
            <a:pPr marL="0" marR="0" lvl="0" indent="0" algn="l" rtl="0">
              <a:lnSpc>
                <a:spcPct val="150000"/>
              </a:lnSpc>
              <a:spcBef>
                <a:spcPts val="0"/>
              </a:spcBef>
              <a:spcAft>
                <a:spcPts val="0"/>
              </a:spcAft>
              <a:buClr>
                <a:srgbClr val="000000"/>
              </a:buClr>
              <a:buSzPts val="1200"/>
              <a:buFont typeface="Arial"/>
              <a:buNone/>
            </a:pPr>
            <a:r>
              <a:rPr lang="el-GR" sz="1200" b="0" i="0" u="none">
                <a:solidFill>
                  <a:srgbClr val="000000"/>
                </a:solidFill>
                <a:latin typeface="Arial"/>
                <a:ea typeface="Arial"/>
                <a:cs typeface="Arial"/>
                <a:sym typeface="Arial"/>
              </a:rPr>
              <a:t>Οικειοθελής χαρακτήρας</a:t>
            </a:r>
            <a:endParaRPr/>
          </a:p>
          <a:p>
            <a:pPr marL="0" marR="0" lvl="0" indent="0" algn="l" rtl="0">
              <a:lnSpc>
                <a:spcPct val="150000"/>
              </a:lnSpc>
              <a:spcBef>
                <a:spcPts val="0"/>
              </a:spcBef>
              <a:spcAft>
                <a:spcPts val="0"/>
              </a:spcAft>
              <a:buClr>
                <a:srgbClr val="000000"/>
              </a:buClr>
              <a:buSzPts val="1200"/>
              <a:buFont typeface="Arial"/>
              <a:buNone/>
            </a:pPr>
            <a:r>
              <a:rPr lang="el-GR" sz="1200" b="0" i="0" u="none">
                <a:solidFill>
                  <a:srgbClr val="000000"/>
                </a:solidFill>
                <a:latin typeface="Arial"/>
                <a:ea typeface="Arial"/>
                <a:cs typeface="Arial"/>
                <a:sym typeface="Arial"/>
              </a:rPr>
              <a:t>Προστασία δεδομένων</a:t>
            </a:r>
            <a:endParaRPr/>
          </a:p>
          <a:p>
            <a:pPr marL="0" marR="0" lvl="0" indent="0" algn="l" rtl="0">
              <a:lnSpc>
                <a:spcPct val="100000"/>
              </a:lnSpc>
              <a:spcBef>
                <a:spcPts val="0"/>
              </a:spcBef>
              <a:spcAft>
                <a:spcPts val="0"/>
              </a:spcAft>
              <a:buClr>
                <a:srgbClr val="000000"/>
              </a:buClr>
              <a:buSzPts val="1200"/>
              <a:buFont typeface="Arial"/>
              <a:buNone/>
            </a:pPr>
            <a:endParaRPr sz="12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l-GR" sz="1200" b="1" i="0" u="none">
                <a:solidFill>
                  <a:srgbClr val="000000"/>
                </a:solidFill>
                <a:latin typeface="Arial"/>
                <a:ea typeface="Arial"/>
                <a:cs typeface="Arial"/>
                <a:sym typeface="Arial"/>
              </a:rPr>
              <a:t>Μέθοδος</a:t>
            </a:r>
            <a:endParaRPr/>
          </a:p>
          <a:p>
            <a:pPr marL="0" marR="0" lvl="0" indent="0" algn="just" rtl="0">
              <a:lnSpc>
                <a:spcPct val="150000"/>
              </a:lnSpc>
              <a:spcBef>
                <a:spcPts val="0"/>
              </a:spcBef>
              <a:spcAft>
                <a:spcPts val="0"/>
              </a:spcAft>
              <a:buClr>
                <a:srgbClr val="000000"/>
              </a:buClr>
              <a:buSzPts val="1200"/>
              <a:buFont typeface="Arial"/>
              <a:buNone/>
            </a:pPr>
            <a:r>
              <a:rPr lang="el-GR" sz="1200" b="0" i="0" u="none">
                <a:solidFill>
                  <a:srgbClr val="000000"/>
                </a:solidFill>
                <a:latin typeface="Arial"/>
                <a:ea typeface="Arial"/>
                <a:cs typeface="Arial"/>
                <a:sym typeface="Arial"/>
              </a:rPr>
              <a:t>Συστηματική οριοθέτηση της τηλεργασίας (πλαίσιο εισαγωγής, οργάνωση εργασίας, δικαιώματα/υποχρεώσεις εργαζομένων, διαδικασίες αξιολόγησης παρεχόμενου έργου κλπ), προκειμένου να διασφαλίζεται η ενιαία εφαρμογή και η  αποτελεσματικότητά της.</a:t>
            </a:r>
            <a:endParaRPr/>
          </a:p>
          <a:p>
            <a:pPr marL="0" marR="0" lvl="0" indent="0" algn="l" rtl="0">
              <a:lnSpc>
                <a:spcPct val="100000"/>
              </a:lnSpc>
              <a:spcBef>
                <a:spcPts val="0"/>
              </a:spcBef>
              <a:spcAft>
                <a:spcPts val="0"/>
              </a:spcAft>
              <a:buNone/>
            </a:pPr>
            <a:endParaRPr sz="1200" b="0" i="0" u="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be86278dee_0_184"/>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204" name="Google Shape;204;gbe86278dee_0_184"/>
          <p:cNvSpPr txBox="1"/>
          <p:nvPr/>
        </p:nvSpPr>
        <p:spPr>
          <a:xfrm>
            <a:off x="873125" y="492125"/>
            <a:ext cx="10906200" cy="535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el-GR" sz="2400" b="1">
                <a:solidFill>
                  <a:srgbClr val="0070C0"/>
                </a:solidFill>
              </a:rPr>
              <a:t>Βασικά στοιχεία νομοθεσίας σε Γαλλία, Ιταλία, Πορτογαλία και Ισπανία</a:t>
            </a:r>
            <a:endParaRPr b="1"/>
          </a:p>
          <a:p>
            <a:pPr marL="0" marR="0" lvl="0" indent="0" algn="ctr" rtl="0">
              <a:lnSpc>
                <a:spcPct val="100000"/>
              </a:lnSpc>
              <a:spcBef>
                <a:spcPts val="0"/>
              </a:spcBef>
              <a:spcAft>
                <a:spcPts val="0"/>
              </a:spcAft>
              <a:buClr>
                <a:srgbClr val="000000"/>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l-GR" sz="1200" b="1" i="0" u="none">
                <a:solidFill>
                  <a:srgbClr val="FFFFFF"/>
                </a:solidFill>
                <a:latin typeface="Arial"/>
                <a:ea typeface="Arial"/>
                <a:cs typeface="Arial"/>
                <a:sym typeface="Arial"/>
              </a:rPr>
              <a:t>Π</a:t>
            </a:r>
            <a:endParaRPr/>
          </a:p>
        </p:txBody>
      </p:sp>
      <p:sp>
        <p:nvSpPr>
          <p:cNvPr id="205" name="Google Shape;205;gbe86278dee_0_184"/>
          <p:cNvSpPr/>
          <p:nvPr/>
        </p:nvSpPr>
        <p:spPr>
          <a:xfrm>
            <a:off x="960550" y="1167325"/>
            <a:ext cx="2222400" cy="4680900"/>
          </a:xfrm>
          <a:prstGeom prst="roundRect">
            <a:avLst>
              <a:gd name="adj" fmla="val 16667"/>
            </a:avLst>
          </a:prstGeom>
          <a:solidFill>
            <a:schemeClr val="bg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sz="1100" b="1" dirty="0"/>
              <a:t>Γαλλία</a:t>
            </a:r>
            <a:endParaRPr sz="1100" b="1" dirty="0"/>
          </a:p>
          <a:p>
            <a:pPr marL="0" lvl="0" indent="0" algn="l" rtl="0">
              <a:spcBef>
                <a:spcPts val="0"/>
              </a:spcBef>
              <a:spcAft>
                <a:spcPts val="0"/>
              </a:spcAft>
              <a:buNone/>
            </a:pPr>
            <a:r>
              <a:rPr lang="el-GR" sz="1000" b="1" i="1" dirty="0"/>
              <a:t>2012</a:t>
            </a:r>
            <a:endParaRPr sz="1000" b="1" i="1" dirty="0"/>
          </a:p>
          <a:p>
            <a:pPr marL="0" lvl="0" indent="0" algn="l" rtl="0">
              <a:spcBef>
                <a:spcPts val="0"/>
              </a:spcBef>
              <a:spcAft>
                <a:spcPts val="0"/>
              </a:spcAft>
              <a:buNone/>
            </a:pPr>
            <a:endParaRPr sz="1000" dirty="0"/>
          </a:p>
          <a:p>
            <a:pPr marL="171450" lvl="0" indent="-228600" algn="l" rtl="0">
              <a:spcBef>
                <a:spcPts val="0"/>
              </a:spcBef>
              <a:spcAft>
                <a:spcPts val="0"/>
              </a:spcAft>
              <a:buClr>
                <a:schemeClr val="dk1"/>
              </a:buClr>
              <a:buSzPts val="1000"/>
              <a:buChar char="•"/>
            </a:pPr>
            <a:r>
              <a:rPr lang="el-GR" sz="1000" dirty="0">
                <a:solidFill>
                  <a:schemeClr val="dk1"/>
                </a:solidFill>
              </a:rPr>
              <a:t>Δραστηριότητες επιλέξιμες για τηλεργασία</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Αίτημα υπαλλήλου ένταξης στο σύστημα τηλεργασίας</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Εθελοντικός χαρακτήρας</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Δικαιώματα και υποχρεώσεις (Προϊσταμένων/</a:t>
            </a:r>
            <a:r>
              <a:rPr lang="el-GR" sz="1000" dirty="0" err="1">
                <a:solidFill>
                  <a:schemeClr val="dk1"/>
                </a:solidFill>
              </a:rPr>
              <a:t>τηλεργαζόμενων</a:t>
            </a:r>
            <a:r>
              <a:rPr lang="el-GR" sz="1000" dirty="0">
                <a:solidFill>
                  <a:schemeClr val="dk1"/>
                </a:solidFill>
              </a:rPr>
              <a:t>)</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Οργάνωση εργασίας (περίοδος τηλεργασίας / φυσική παρουσία / τήρηση ωραρίου / </a:t>
            </a:r>
            <a:r>
              <a:rPr lang="el-GR" sz="1000" dirty="0" err="1">
                <a:solidFill>
                  <a:schemeClr val="dk1"/>
                </a:solidFill>
              </a:rPr>
              <a:t>στοχοθεσία</a:t>
            </a:r>
            <a:r>
              <a:rPr lang="el-GR" sz="1000" dirty="0">
                <a:solidFill>
                  <a:schemeClr val="dk1"/>
                </a:solidFill>
              </a:rPr>
              <a:t> &amp; αξιολόγηση)</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Δικαίωμα υπαναχώρησης </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Προστασία δεδομένων και τήρηση απορρήτου</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Παροχή εξοπλισμού ή αποζημίωση κόστους</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Τήρηση θεμάτων υγιεινής και ασφαλείας</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Συμφωνητικό εκτέλεσης της τηλεργασίας</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Συμφωνητικό χρήσης των ΤΠΕ</a:t>
            </a:r>
            <a:endParaRPr sz="1000" dirty="0"/>
          </a:p>
        </p:txBody>
      </p:sp>
      <p:sp>
        <p:nvSpPr>
          <p:cNvPr id="206" name="Google Shape;206;gbe86278dee_0_184"/>
          <p:cNvSpPr/>
          <p:nvPr/>
        </p:nvSpPr>
        <p:spPr>
          <a:xfrm>
            <a:off x="3591125" y="1167325"/>
            <a:ext cx="2222400" cy="4680900"/>
          </a:xfrm>
          <a:prstGeom prst="roundRect">
            <a:avLst>
              <a:gd name="adj" fmla="val 16667"/>
            </a:avLst>
          </a:prstGeom>
          <a:solidFill>
            <a:schemeClr val="bg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sz="1100" b="1" dirty="0"/>
              <a:t>Ιταλία</a:t>
            </a:r>
            <a:r>
              <a:rPr lang="el-GR" sz="1000" b="1" dirty="0"/>
              <a:t> </a:t>
            </a:r>
            <a:endParaRPr sz="1000" b="1" dirty="0"/>
          </a:p>
          <a:p>
            <a:pPr marL="0" lvl="0" indent="0" algn="l" rtl="0">
              <a:spcBef>
                <a:spcPts val="0"/>
              </a:spcBef>
              <a:spcAft>
                <a:spcPts val="0"/>
              </a:spcAft>
              <a:buNone/>
            </a:pPr>
            <a:r>
              <a:rPr lang="el-GR" sz="1000" b="1" i="1" dirty="0"/>
              <a:t>1999</a:t>
            </a:r>
            <a:endParaRPr sz="1000" b="1" i="1" dirty="0"/>
          </a:p>
          <a:p>
            <a:pPr marL="0" lvl="0" indent="0" algn="l" rtl="0">
              <a:spcBef>
                <a:spcPts val="0"/>
              </a:spcBef>
              <a:spcAft>
                <a:spcPts val="0"/>
              </a:spcAft>
              <a:buNone/>
            </a:pPr>
            <a:endParaRPr sz="1000" dirty="0"/>
          </a:p>
          <a:p>
            <a:pPr marL="171450" lvl="0" indent="-228600" algn="l" rtl="0">
              <a:spcBef>
                <a:spcPts val="0"/>
              </a:spcBef>
              <a:spcAft>
                <a:spcPts val="0"/>
              </a:spcAft>
              <a:buClr>
                <a:schemeClr val="dk1"/>
              </a:buClr>
              <a:buSzPts val="1000"/>
              <a:buChar char="•"/>
            </a:pPr>
            <a:r>
              <a:rPr lang="el-GR" sz="1000" dirty="0">
                <a:solidFill>
                  <a:schemeClr val="dk1"/>
                </a:solidFill>
              </a:rPr>
              <a:t>Οικειοθελής εκτέλεση</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Εκτέλεση είτε στους φυσικούς χώρους εργασίας είτε σε εξωτερικούς χωρίς συγκεκριμένο μέρος, τηρώντας το νόμιμο ωράριο καθημερινής ή εβδομαδιαίας εργασίας </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Τήρηση θεμάτων υγιεινής και ασφάλεια και κανόνων χρήσης ΤΠΕ  </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Γραπτή συμφωνία </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Οι οικονομικές απολαβές παραμένουν οι ίδιες </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Δικαίωμα συνεχούς επιμόρφωσης -με επίσημους και ανεπίσημους τρόπους- και περιοδική πιστοποίηση των σχετικών δεξιοτήτων</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Ο εργοδότης οφείλει να ελέγχει τον εργαζόμενο ως προς την εκτέλεση της εργασίας του σε χώρους εκτός υπηρεσίας, ενώ μπορεί να εφαρμόζει διοικητικές ποινές </a:t>
            </a:r>
            <a:endParaRPr sz="1000" dirty="0"/>
          </a:p>
        </p:txBody>
      </p:sp>
      <p:sp>
        <p:nvSpPr>
          <p:cNvPr id="207" name="Google Shape;207;gbe86278dee_0_184"/>
          <p:cNvSpPr/>
          <p:nvPr/>
        </p:nvSpPr>
        <p:spPr>
          <a:xfrm>
            <a:off x="6265725" y="1167325"/>
            <a:ext cx="2222400" cy="4680900"/>
          </a:xfrm>
          <a:prstGeom prst="roundRect">
            <a:avLst>
              <a:gd name="adj" fmla="val 16667"/>
            </a:avLst>
          </a:prstGeom>
          <a:solidFill>
            <a:schemeClr val="bg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sz="1100" b="1" dirty="0"/>
              <a:t>Πορτογαλία</a:t>
            </a:r>
            <a:endParaRPr sz="1100" b="1" dirty="0"/>
          </a:p>
          <a:p>
            <a:pPr marL="0" lvl="0" indent="0" algn="l" rtl="0">
              <a:spcBef>
                <a:spcPts val="0"/>
              </a:spcBef>
              <a:spcAft>
                <a:spcPts val="0"/>
              </a:spcAft>
              <a:buNone/>
            </a:pPr>
            <a:r>
              <a:rPr lang="el-GR" sz="1000" b="1" dirty="0"/>
              <a:t>2014</a:t>
            </a:r>
            <a:endParaRPr sz="1000" b="1" dirty="0"/>
          </a:p>
          <a:p>
            <a:pPr marL="0" lvl="0" indent="0" algn="l" rtl="0">
              <a:spcBef>
                <a:spcPts val="0"/>
              </a:spcBef>
              <a:spcAft>
                <a:spcPts val="0"/>
              </a:spcAft>
              <a:buNone/>
            </a:pPr>
            <a:endParaRPr sz="1000" dirty="0"/>
          </a:p>
          <a:p>
            <a:pPr marL="171450" lvl="0" indent="-228600" algn="l" rtl="0">
              <a:spcBef>
                <a:spcPts val="0"/>
              </a:spcBef>
              <a:spcAft>
                <a:spcPts val="0"/>
              </a:spcAft>
              <a:buClr>
                <a:schemeClr val="dk1"/>
              </a:buClr>
              <a:buSzPts val="1000"/>
              <a:buChar char="•"/>
            </a:pPr>
            <a:r>
              <a:rPr lang="el-GR" sz="1000" dirty="0">
                <a:solidFill>
                  <a:schemeClr val="dk1"/>
                </a:solidFill>
              </a:rPr>
              <a:t>Γραπτή συμφωνία </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rgbClr val="222222"/>
                </a:solidFill>
                <a:highlight>
                  <a:srgbClr val="FFFFFF"/>
                </a:highlight>
              </a:rPr>
              <a:t>Οργάνωση εργασίας (θέση, αρμοδιότητες, διάρκεια, τήρηση νόμιμου ωραρίου)</a:t>
            </a:r>
            <a:endParaRPr sz="1000" dirty="0">
              <a:solidFill>
                <a:srgbClr val="222222"/>
              </a:solidFill>
              <a:highlight>
                <a:srgbClr val="FFFFFF"/>
              </a:highlight>
            </a:endParaRPr>
          </a:p>
          <a:p>
            <a:pPr marL="171450" lvl="0" indent="-228600" algn="l" rtl="0">
              <a:spcBef>
                <a:spcPts val="0"/>
              </a:spcBef>
              <a:spcAft>
                <a:spcPts val="0"/>
              </a:spcAft>
              <a:buClr>
                <a:schemeClr val="dk1"/>
              </a:buClr>
              <a:buSzPts val="1000"/>
              <a:buChar char="•"/>
            </a:pPr>
            <a:r>
              <a:rPr lang="el-GR" sz="1000" dirty="0">
                <a:solidFill>
                  <a:srgbClr val="222222"/>
                </a:solidFill>
                <a:highlight>
                  <a:srgbClr val="FFFFFF"/>
                </a:highlight>
              </a:rPr>
              <a:t>Παροχή εξοπλισμού και αποζημίωση κόστους</a:t>
            </a:r>
            <a:endParaRPr sz="1000" dirty="0">
              <a:solidFill>
                <a:srgbClr val="222222"/>
              </a:solidFill>
              <a:highlight>
                <a:srgbClr val="FFFFFF"/>
              </a:highlight>
            </a:endParaRPr>
          </a:p>
          <a:p>
            <a:pPr marL="171450" lvl="0" indent="-228600" algn="l" rtl="0">
              <a:spcBef>
                <a:spcPts val="0"/>
              </a:spcBef>
              <a:spcAft>
                <a:spcPts val="0"/>
              </a:spcAft>
              <a:buClr>
                <a:schemeClr val="dk1"/>
              </a:buClr>
              <a:buSzPts val="1000"/>
              <a:buChar char="•"/>
            </a:pPr>
            <a:r>
              <a:rPr lang="el-GR" sz="1000" dirty="0">
                <a:solidFill>
                  <a:srgbClr val="222222"/>
                </a:solidFill>
                <a:highlight>
                  <a:srgbClr val="FFFFFF"/>
                </a:highlight>
              </a:rPr>
              <a:t>Δικαίωμα υπαναχώρησης </a:t>
            </a:r>
            <a:endParaRPr sz="1000" dirty="0">
              <a:solidFill>
                <a:srgbClr val="222222"/>
              </a:solidFill>
              <a:highlight>
                <a:srgbClr val="FFFFFF"/>
              </a:highlight>
            </a:endParaRPr>
          </a:p>
          <a:p>
            <a:pPr marL="171450" lvl="0" indent="-228600" algn="l" rtl="0">
              <a:spcBef>
                <a:spcPts val="0"/>
              </a:spcBef>
              <a:spcAft>
                <a:spcPts val="0"/>
              </a:spcAft>
              <a:buClr>
                <a:schemeClr val="dk1"/>
              </a:buClr>
              <a:buSzPts val="1000"/>
              <a:buChar char="•"/>
            </a:pPr>
            <a:r>
              <a:rPr lang="el-GR" sz="1000" dirty="0">
                <a:solidFill>
                  <a:srgbClr val="222222"/>
                </a:solidFill>
                <a:highlight>
                  <a:srgbClr val="FFFFFF"/>
                </a:highlight>
              </a:rPr>
              <a:t>Τήρηση θεμάτων υγιεινής και ασφάλειας</a:t>
            </a:r>
            <a:endParaRPr sz="1000" dirty="0">
              <a:solidFill>
                <a:srgbClr val="222222"/>
              </a:solidFill>
              <a:highlight>
                <a:srgbClr val="FFFFFF"/>
              </a:highlight>
            </a:endParaRPr>
          </a:p>
          <a:p>
            <a:pPr marL="171450" lvl="0" indent="-228600" algn="l" rtl="0">
              <a:spcBef>
                <a:spcPts val="0"/>
              </a:spcBef>
              <a:spcAft>
                <a:spcPts val="0"/>
              </a:spcAft>
              <a:buClr>
                <a:schemeClr val="dk1"/>
              </a:buClr>
              <a:buSzPts val="1000"/>
              <a:buChar char="•"/>
            </a:pPr>
            <a:r>
              <a:rPr lang="el-GR" sz="1000" dirty="0">
                <a:solidFill>
                  <a:srgbClr val="222222"/>
                </a:solidFill>
                <a:highlight>
                  <a:srgbClr val="FFFFFF"/>
                </a:highlight>
              </a:rPr>
              <a:t>Τήρηση κανονισμού χρήσεως και λειτουργίας των ΤΠΕ και του εξοπλισμού</a:t>
            </a:r>
            <a:endParaRPr sz="1000" dirty="0">
              <a:solidFill>
                <a:srgbClr val="222222"/>
              </a:solidFill>
              <a:highlight>
                <a:srgbClr val="FFFFFF"/>
              </a:highlight>
            </a:endParaRPr>
          </a:p>
          <a:p>
            <a:pPr marL="171450" lvl="0" indent="-228600" algn="l" rtl="0">
              <a:spcBef>
                <a:spcPts val="0"/>
              </a:spcBef>
              <a:spcAft>
                <a:spcPts val="0"/>
              </a:spcAft>
              <a:buClr>
                <a:schemeClr val="dk1"/>
              </a:buClr>
              <a:buSzPts val="1000"/>
              <a:buChar char="•"/>
            </a:pPr>
            <a:r>
              <a:rPr lang="el-GR" sz="1000" dirty="0">
                <a:solidFill>
                  <a:srgbClr val="222222"/>
                </a:solidFill>
                <a:highlight>
                  <a:srgbClr val="FFFFFF"/>
                </a:highlight>
              </a:rPr>
              <a:t>Κατάρτιση και εκπαίδευση για το σκοπό της χρήσεως και διαχείρισης ΤΠΕ για την εκτέλεση της εργασίας</a:t>
            </a:r>
            <a:endParaRPr sz="1000" dirty="0">
              <a:solidFill>
                <a:srgbClr val="222222"/>
              </a:solidFill>
              <a:highlight>
                <a:srgbClr val="FFFFFF"/>
              </a:highlight>
            </a:endParaRPr>
          </a:p>
          <a:p>
            <a:pPr marL="171450" lvl="0" indent="-228600" algn="l" rtl="0">
              <a:spcBef>
                <a:spcPts val="0"/>
              </a:spcBef>
              <a:spcAft>
                <a:spcPts val="0"/>
              </a:spcAft>
              <a:buClr>
                <a:schemeClr val="dk1"/>
              </a:buClr>
              <a:buSzPts val="1000"/>
              <a:buChar char="•"/>
            </a:pPr>
            <a:r>
              <a:rPr lang="el-GR" sz="1000" dirty="0">
                <a:solidFill>
                  <a:srgbClr val="222222"/>
                </a:solidFill>
                <a:highlight>
                  <a:srgbClr val="FFFFFF"/>
                </a:highlight>
              </a:rPr>
              <a:t>Τήρηση εχεμύθειας</a:t>
            </a:r>
            <a:endParaRPr sz="1000" dirty="0">
              <a:solidFill>
                <a:srgbClr val="222222"/>
              </a:solidFill>
              <a:highlight>
                <a:srgbClr val="FFFFFF"/>
              </a:highlight>
            </a:endParaRPr>
          </a:p>
          <a:p>
            <a:pPr marL="171450" lvl="0" indent="-228600" algn="l" rtl="0">
              <a:spcBef>
                <a:spcPts val="0"/>
              </a:spcBef>
              <a:spcAft>
                <a:spcPts val="0"/>
              </a:spcAft>
              <a:buClr>
                <a:schemeClr val="dk1"/>
              </a:buClr>
              <a:buSzPts val="1000"/>
              <a:buChar char="•"/>
            </a:pPr>
            <a:r>
              <a:rPr lang="el-GR" sz="1000" dirty="0" err="1">
                <a:solidFill>
                  <a:srgbClr val="222222"/>
                </a:solidFill>
                <a:highlight>
                  <a:srgbClr val="FFFFFF"/>
                </a:highlight>
              </a:rPr>
              <a:t>Στοχοθεσία</a:t>
            </a:r>
            <a:r>
              <a:rPr lang="el-GR" sz="1000" dirty="0">
                <a:solidFill>
                  <a:srgbClr val="222222"/>
                </a:solidFill>
                <a:highlight>
                  <a:srgbClr val="FFFFFF"/>
                </a:highlight>
              </a:rPr>
              <a:t> και αξιολόγηση (2 φορές τον χρόνο)</a:t>
            </a:r>
            <a:endParaRPr sz="1000" dirty="0">
              <a:solidFill>
                <a:srgbClr val="222222"/>
              </a:solidFill>
              <a:highlight>
                <a:srgbClr val="FFFFFF"/>
              </a:highlight>
            </a:endParaRPr>
          </a:p>
          <a:p>
            <a:pPr marL="171450" lvl="0" indent="-228600" algn="l" rtl="0">
              <a:spcBef>
                <a:spcPts val="0"/>
              </a:spcBef>
              <a:spcAft>
                <a:spcPts val="0"/>
              </a:spcAft>
              <a:buClr>
                <a:schemeClr val="dk1"/>
              </a:buClr>
              <a:buSzPts val="1000"/>
              <a:buChar char="•"/>
            </a:pPr>
            <a:r>
              <a:rPr lang="el-GR" sz="1000" dirty="0">
                <a:solidFill>
                  <a:srgbClr val="222222"/>
                </a:solidFill>
                <a:highlight>
                  <a:srgbClr val="FFFFFF"/>
                </a:highlight>
              </a:rPr>
              <a:t>Συνολική διάρκεια τηλεργασίας 3 χρόνια</a:t>
            </a:r>
            <a:endParaRPr sz="10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08" name="Google Shape;208;gbe86278dee_0_184"/>
          <p:cNvSpPr/>
          <p:nvPr/>
        </p:nvSpPr>
        <p:spPr>
          <a:xfrm>
            <a:off x="8940350" y="1167325"/>
            <a:ext cx="2222400" cy="4680900"/>
          </a:xfrm>
          <a:prstGeom prst="roundRect">
            <a:avLst>
              <a:gd name="adj" fmla="val 16667"/>
            </a:avLst>
          </a:prstGeom>
          <a:solidFill>
            <a:schemeClr val="bg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sz="1100" b="1" dirty="0"/>
              <a:t>Ισπανία</a:t>
            </a:r>
            <a:endParaRPr sz="1100" b="1" dirty="0"/>
          </a:p>
          <a:p>
            <a:pPr marL="0" lvl="0" indent="0" algn="l" rtl="0">
              <a:spcBef>
                <a:spcPts val="0"/>
              </a:spcBef>
              <a:spcAft>
                <a:spcPts val="0"/>
              </a:spcAft>
              <a:buNone/>
            </a:pPr>
            <a:r>
              <a:rPr lang="el-GR" sz="1000" b="1" dirty="0"/>
              <a:t>2015 </a:t>
            </a:r>
            <a:endParaRPr sz="1000" b="1" dirty="0"/>
          </a:p>
          <a:p>
            <a:pPr marL="0" lvl="0" indent="0" algn="l" rtl="0">
              <a:spcBef>
                <a:spcPts val="0"/>
              </a:spcBef>
              <a:spcAft>
                <a:spcPts val="0"/>
              </a:spcAft>
              <a:buNone/>
            </a:pPr>
            <a:endParaRPr sz="1000" dirty="0"/>
          </a:p>
          <a:p>
            <a:pPr marL="171450" lvl="0" indent="-228600" algn="l" rtl="0">
              <a:spcBef>
                <a:spcPts val="0"/>
              </a:spcBef>
              <a:spcAft>
                <a:spcPts val="0"/>
              </a:spcAft>
              <a:buClr>
                <a:schemeClr val="dk1"/>
              </a:buClr>
              <a:buSzPts val="1000"/>
              <a:buChar char="•"/>
            </a:pPr>
            <a:r>
              <a:rPr lang="el-GR" sz="1000" dirty="0">
                <a:solidFill>
                  <a:schemeClr val="dk1"/>
                </a:solidFill>
              </a:rPr>
              <a:t>Εθελοντικός χαρακτήρας και δικαίωμα υπαναχώρησης  </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Ίδια δικαιώματα και υποχρεώσεις σε προσωπικό και συλλογικό επίπεδο, με τους συναδέλφους που εργάζονται με φυσική παρουσία (συμπεριλαμβανομένου του κανονισμού πρόληψης εργατικών ατυχημάτων, δικαίωμα στην υγιεινή και ασφάλεια που περιλαμβάνονται στο Καθεστώς των Δ. Υ.)</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Κάλυψη εξόδων και παροχή με τον κατάλληλο ηλεκτρονική εξοπλισμό </a:t>
            </a:r>
            <a:endParaRPr sz="1000" dirty="0">
              <a:solidFill>
                <a:schemeClr val="dk1"/>
              </a:solidFill>
            </a:endParaRPr>
          </a:p>
          <a:p>
            <a:pPr marL="171450" lvl="0" indent="-228600" algn="l" rtl="0">
              <a:spcBef>
                <a:spcPts val="0"/>
              </a:spcBef>
              <a:spcAft>
                <a:spcPts val="0"/>
              </a:spcAft>
              <a:buClr>
                <a:schemeClr val="dk1"/>
              </a:buClr>
              <a:buSzPts val="1000"/>
              <a:buChar char="•"/>
            </a:pPr>
            <a:r>
              <a:rPr lang="el-GR" sz="1000" dirty="0">
                <a:solidFill>
                  <a:schemeClr val="dk1"/>
                </a:solidFill>
              </a:rPr>
              <a:t>Οι υπάλληλοι των Δημοσίων Υπηρεσιών </a:t>
            </a:r>
            <a:r>
              <a:rPr lang="el-GR" sz="1000" dirty="0" err="1">
                <a:solidFill>
                  <a:schemeClr val="dk1"/>
                </a:solidFill>
              </a:rPr>
              <a:t>διέπονται</a:t>
            </a:r>
            <a:r>
              <a:rPr lang="el-GR" sz="1000" dirty="0">
                <a:solidFill>
                  <a:schemeClr val="dk1"/>
                </a:solidFill>
              </a:rPr>
              <a:t> από τα οριζόμενα στο Νόμο για το «Καθεστώς» των Δημοσίων Υπαλλήλων </a:t>
            </a:r>
            <a:endParaRPr sz="1000" dirty="0">
              <a:solidFill>
                <a:schemeClr val="dk1"/>
              </a:solidFill>
            </a:endParaRPr>
          </a:p>
          <a:p>
            <a:pPr marL="0" lvl="0" indent="0" algn="l" rtl="0">
              <a:spcBef>
                <a:spcPts val="0"/>
              </a:spcBef>
              <a:spcAft>
                <a:spcPts val="0"/>
              </a:spcAft>
              <a:buNone/>
            </a:pPr>
            <a:endParaRPr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5" name="Google Shape;215;p9"/>
          <p:cNvSpPr txBox="1"/>
          <p:nvPr/>
        </p:nvSpPr>
        <p:spPr>
          <a:xfrm>
            <a:off x="873125" y="492125"/>
            <a:ext cx="10906125" cy="535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el-GR" sz="2400" i="0" u="none">
                <a:solidFill>
                  <a:srgbClr val="0070C0"/>
                </a:solidFill>
              </a:rPr>
              <a:t>Οδικός χάρτης για την εφαρμογή του μοντέλου της τηλεργασίας στο Δημόσιο</a:t>
            </a:r>
            <a:endParaRPr/>
          </a:p>
          <a:p>
            <a:pPr marL="0" marR="0" lvl="0" indent="0" algn="l" rtl="0">
              <a:lnSpc>
                <a:spcPct val="100000"/>
              </a:lnSpc>
              <a:spcBef>
                <a:spcPts val="0"/>
              </a:spcBef>
              <a:spcAft>
                <a:spcPts val="0"/>
              </a:spcAft>
              <a:buClr>
                <a:srgbClr val="000000"/>
              </a:buClr>
              <a:buSzPts val="2400"/>
              <a:buFont typeface="Arial"/>
              <a:buNone/>
            </a:pPr>
            <a:endParaRPr sz="2400" b="0" i="0" u="none">
              <a:solidFill>
                <a:srgbClr val="00AEEF"/>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rgbClr val="00AEEF"/>
              </a:solidFill>
              <a:latin typeface="Arial"/>
              <a:ea typeface="Arial"/>
              <a:cs typeface="Arial"/>
              <a:sym typeface="Arial"/>
            </a:endParaRPr>
          </a:p>
        </p:txBody>
      </p:sp>
      <p:pic>
        <p:nvPicPr>
          <p:cNvPr id="216" name="Google Shape;216;p9"/>
          <p:cNvPicPr preferRelativeResize="0"/>
          <p:nvPr/>
        </p:nvPicPr>
        <p:blipFill rotWithShape="1">
          <a:blip r:embed="rId4">
            <a:alphaModFix/>
          </a:blip>
          <a:srcRect/>
          <a:stretch/>
        </p:blipFill>
        <p:spPr>
          <a:xfrm>
            <a:off x="1633537" y="1212850"/>
            <a:ext cx="7870825" cy="4565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3" name="Google Shape;223;p10"/>
          <p:cNvSpPr txBox="1"/>
          <p:nvPr/>
        </p:nvSpPr>
        <p:spPr>
          <a:xfrm>
            <a:off x="873125" y="492125"/>
            <a:ext cx="10906125" cy="535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el-GR" sz="2400" b="0" i="0" u="none">
                <a:solidFill>
                  <a:srgbClr val="0070C0"/>
                </a:solidFill>
                <a:latin typeface="Arial"/>
                <a:ea typeface="Arial"/>
                <a:cs typeface="Arial"/>
                <a:sym typeface="Arial"/>
              </a:rPr>
              <a:t>Οδικός χάρτης για την εφαρμογή του μοντέλου της τηλεργασίας στο Δημόσιο</a:t>
            </a:r>
            <a:endParaRPr sz="1400" b="0" i="0" u="none">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a:solidFill>
                <a:srgbClr val="0070C0"/>
              </a:solidFill>
              <a:latin typeface="Arial"/>
              <a:ea typeface="Arial"/>
              <a:cs typeface="Arial"/>
              <a:sym typeface="Arial"/>
            </a:endParaRPr>
          </a:p>
        </p:txBody>
      </p:sp>
      <p:sp>
        <p:nvSpPr>
          <p:cNvPr id="224" name="Google Shape;224;p10"/>
          <p:cNvSpPr/>
          <p:nvPr/>
        </p:nvSpPr>
        <p:spPr>
          <a:xfrm>
            <a:off x="873210" y="1656784"/>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dirty="0">
                <a:solidFill>
                  <a:schemeClr val="bg1"/>
                </a:solidFill>
                <a:latin typeface="Arial"/>
                <a:ea typeface="Arial"/>
                <a:cs typeface="Arial"/>
                <a:sym typeface="Arial"/>
              </a:rPr>
              <a:t>Σκοπός </a:t>
            </a:r>
            <a:endParaRPr dirty="0">
              <a:solidFill>
                <a:schemeClr val="bg1"/>
              </a:solidFill>
            </a:endParaRPr>
          </a:p>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dirty="0">
                <a:solidFill>
                  <a:schemeClr val="bg1"/>
                </a:solidFill>
                <a:latin typeface="Arial"/>
                <a:ea typeface="Arial"/>
                <a:cs typeface="Arial"/>
                <a:sym typeface="Arial"/>
              </a:rPr>
              <a:t>και πεδίο εφαρμογής </a:t>
            </a:r>
            <a:endParaRPr dirty="0">
              <a:solidFill>
                <a:schemeClr val="bg1"/>
              </a:solidFill>
            </a:endParaRPr>
          </a:p>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dirty="0">
                <a:solidFill>
                  <a:schemeClr val="bg1"/>
                </a:solidFill>
                <a:latin typeface="Arial"/>
                <a:ea typeface="Arial"/>
                <a:cs typeface="Arial"/>
                <a:sym typeface="Arial"/>
              </a:rPr>
              <a:t>της τηλεργασίας</a:t>
            </a:r>
            <a:endParaRPr dirty="0">
              <a:solidFill>
                <a:schemeClr val="bg1"/>
              </a:solidFill>
            </a:endParaRPr>
          </a:p>
        </p:txBody>
      </p:sp>
      <p:sp>
        <p:nvSpPr>
          <p:cNvPr id="225" name="Google Shape;225;p10"/>
          <p:cNvSpPr txBox="1"/>
          <p:nvPr/>
        </p:nvSpPr>
        <p:spPr>
          <a:xfrm>
            <a:off x="5322887" y="16573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300"/>
              <a:buFont typeface="Arial"/>
              <a:buNone/>
            </a:pPr>
            <a:r>
              <a:rPr lang="el-GR" sz="1300" b="0" i="0" u="none">
                <a:solidFill>
                  <a:srgbClr val="000000"/>
                </a:solidFill>
                <a:latin typeface="Arial"/>
                <a:ea typeface="Arial"/>
                <a:cs typeface="Arial"/>
                <a:sym typeface="Arial"/>
              </a:rPr>
              <a:t>Η δημιουργία ενός ενιαίου και σύγχρονου θεσμικού πλαισίου για την εφαρμογή της τηλεργασίας στις δημόσιες υπηρεσίες.</a:t>
            </a:r>
            <a:endParaRPr/>
          </a:p>
          <a:p>
            <a:pPr marL="0" marR="0" lvl="0" indent="0" algn="just" rtl="0">
              <a:lnSpc>
                <a:spcPct val="100000"/>
              </a:lnSpc>
              <a:spcBef>
                <a:spcPts val="0"/>
              </a:spcBef>
              <a:spcAft>
                <a:spcPts val="0"/>
              </a:spcAft>
              <a:buClr>
                <a:srgbClr val="000000"/>
              </a:buClr>
              <a:buSzPts val="1300"/>
              <a:buFont typeface="Arial"/>
              <a:buNone/>
            </a:pPr>
            <a:r>
              <a:rPr lang="el-GR" sz="1300" b="0" i="0" u="none">
                <a:solidFill>
                  <a:srgbClr val="000000"/>
                </a:solidFill>
                <a:latin typeface="Arial"/>
                <a:ea typeface="Arial"/>
                <a:cs typeface="Arial"/>
                <a:sym typeface="Arial"/>
              </a:rPr>
              <a:t>Η τηλεργασία μπορεί να πραγματοποιηθεί από κάθε Δημόσιο Υπάλληλο, κάθε εργαζόμενο σε τακτική θέση στο δημόσιο τομέα με σύμβαση ιδιωτικού δικαίου</a:t>
            </a:r>
            <a:endParaRPr/>
          </a:p>
        </p:txBody>
      </p:sp>
      <p:sp>
        <p:nvSpPr>
          <p:cNvPr id="226" name="Google Shape;226;p10"/>
          <p:cNvSpPr/>
          <p:nvPr/>
        </p:nvSpPr>
        <p:spPr>
          <a:xfrm>
            <a:off x="873208" y="2882774"/>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400" b="1" i="0" u="none" strike="noStrike" cap="none">
                <a:solidFill>
                  <a:schemeClr val="bg1"/>
                </a:solidFill>
                <a:latin typeface="Arial"/>
                <a:ea typeface="Arial"/>
                <a:cs typeface="Arial"/>
                <a:sym typeface="Arial"/>
              </a:rPr>
              <a:t>Οικειοθελής χαρακτήρας</a:t>
            </a:r>
            <a:endParaRPr>
              <a:solidFill>
                <a:schemeClr val="bg1"/>
              </a:solidFill>
            </a:endParaRPr>
          </a:p>
        </p:txBody>
      </p:sp>
      <p:sp>
        <p:nvSpPr>
          <p:cNvPr id="227" name="Google Shape;227;p10"/>
          <p:cNvSpPr/>
          <p:nvPr/>
        </p:nvSpPr>
        <p:spPr>
          <a:xfrm>
            <a:off x="873208" y="4108765"/>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a:solidFill>
                  <a:schemeClr val="bg1"/>
                </a:solidFill>
                <a:latin typeface="Arial"/>
                <a:ea typeface="Arial"/>
                <a:cs typeface="Arial"/>
                <a:sym typeface="Arial"/>
              </a:rPr>
              <a:t>Κριτήρια καταλληλότητας</a:t>
            </a:r>
            <a:endParaRPr sz="1400" b="1" i="0" u="none" strike="noStrike" cap="none">
              <a:solidFill>
                <a:schemeClr val="bg1"/>
              </a:solidFill>
              <a:latin typeface="Arial"/>
              <a:ea typeface="Arial"/>
              <a:cs typeface="Arial"/>
              <a:sym typeface="Arial"/>
            </a:endParaRPr>
          </a:p>
        </p:txBody>
      </p:sp>
      <p:sp>
        <p:nvSpPr>
          <p:cNvPr id="228" name="Google Shape;228;p10"/>
          <p:cNvSpPr txBox="1"/>
          <p:nvPr/>
        </p:nvSpPr>
        <p:spPr>
          <a:xfrm>
            <a:off x="5322887" y="28384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l-GR" sz="1400" b="0" i="0" u="none">
                <a:solidFill>
                  <a:srgbClr val="000000"/>
                </a:solidFill>
                <a:latin typeface="Arial"/>
                <a:ea typeface="Arial"/>
                <a:cs typeface="Arial"/>
                <a:sym typeface="Arial"/>
              </a:rPr>
              <a:t>Η τηλεργασία έχει οικειοθελή χαρακτήρα για τους ενδιαφερόμενους, υπάλληλο και προϊστάμενο </a:t>
            </a:r>
            <a:endParaRPr/>
          </a:p>
        </p:txBody>
      </p:sp>
      <p:sp>
        <p:nvSpPr>
          <p:cNvPr id="229" name="Google Shape;229;p10"/>
          <p:cNvSpPr txBox="1"/>
          <p:nvPr/>
        </p:nvSpPr>
        <p:spPr>
          <a:xfrm>
            <a:off x="5322887" y="41084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l-GR" sz="1400" b="0" i="0" u="none" dirty="0">
                <a:solidFill>
                  <a:srgbClr val="000000"/>
                </a:solidFill>
                <a:latin typeface="Arial"/>
                <a:ea typeface="Arial"/>
                <a:cs typeface="Arial"/>
                <a:sym typeface="Arial"/>
              </a:rPr>
              <a:t>Διαδικασίες επιλέξιμες για τηλεργασία: Καθορισμός των διαδικασιών / καθηκόντων ανά θέση</a:t>
            </a:r>
            <a:endParaRPr dirty="0"/>
          </a:p>
          <a:p>
            <a:pPr marL="0" marR="0" lvl="0" indent="0" algn="l" rtl="0">
              <a:lnSpc>
                <a:spcPct val="100000"/>
              </a:lnSpc>
              <a:spcBef>
                <a:spcPts val="0"/>
              </a:spcBef>
              <a:spcAft>
                <a:spcPts val="0"/>
              </a:spcAft>
              <a:buClr>
                <a:srgbClr val="000000"/>
              </a:buClr>
              <a:buSzPts val="1400"/>
              <a:buFont typeface="Arial"/>
              <a:buNone/>
            </a:pPr>
            <a:r>
              <a:rPr lang="el-GR" sz="1400" b="0" i="0" u="none" dirty="0">
                <a:solidFill>
                  <a:srgbClr val="000000"/>
                </a:solidFill>
                <a:latin typeface="Arial"/>
                <a:ea typeface="Arial"/>
                <a:cs typeface="Arial"/>
                <a:sym typeface="Arial"/>
              </a:rPr>
              <a:t>Η τηλεργασία αποτελεί μέρος της περιγραφής της θέσης εργασίας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6" name="Google Shape;236;p11"/>
          <p:cNvSpPr txBox="1"/>
          <p:nvPr/>
        </p:nvSpPr>
        <p:spPr>
          <a:xfrm>
            <a:off x="873125" y="492125"/>
            <a:ext cx="10906125" cy="535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el-GR" sz="2400" b="0" i="0" u="none">
                <a:solidFill>
                  <a:srgbClr val="0070C0"/>
                </a:solidFill>
                <a:latin typeface="Arial"/>
                <a:ea typeface="Arial"/>
                <a:cs typeface="Arial"/>
                <a:sym typeface="Arial"/>
              </a:rPr>
              <a:t>Οδικός χάρτης για την εφαρμογή του μοντέλου της τηλεργασίας στο Δημόσιο</a:t>
            </a:r>
            <a:endParaRPr sz="1400" b="0" i="0" u="none">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a:solidFill>
                <a:srgbClr val="0070C0"/>
              </a:solidFill>
              <a:latin typeface="Arial"/>
              <a:ea typeface="Arial"/>
              <a:cs typeface="Arial"/>
              <a:sym typeface="Arial"/>
            </a:endParaRPr>
          </a:p>
        </p:txBody>
      </p:sp>
      <p:sp>
        <p:nvSpPr>
          <p:cNvPr id="237" name="Google Shape;237;p11"/>
          <p:cNvSpPr/>
          <p:nvPr/>
        </p:nvSpPr>
        <p:spPr>
          <a:xfrm>
            <a:off x="873210" y="1656784"/>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a:solidFill>
                  <a:schemeClr val="bg1"/>
                </a:solidFill>
                <a:latin typeface="Arial"/>
                <a:ea typeface="Arial"/>
                <a:cs typeface="Arial"/>
                <a:sym typeface="Arial"/>
              </a:rPr>
              <a:t>Διαδικασία αίτησης και διαδικασία έγκρισης</a:t>
            </a:r>
            <a:endParaRPr>
              <a:solidFill>
                <a:schemeClr val="bg1"/>
              </a:solidFill>
            </a:endParaRPr>
          </a:p>
        </p:txBody>
      </p:sp>
      <p:sp>
        <p:nvSpPr>
          <p:cNvPr id="238" name="Google Shape;238;p11"/>
          <p:cNvSpPr txBox="1"/>
          <p:nvPr/>
        </p:nvSpPr>
        <p:spPr>
          <a:xfrm>
            <a:off x="5322887" y="16573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l-GR" sz="1400" b="0" i="0" u="none">
                <a:solidFill>
                  <a:srgbClr val="000000"/>
                </a:solidFill>
                <a:latin typeface="Arial"/>
                <a:ea typeface="Arial"/>
                <a:cs typeface="Arial"/>
                <a:sym typeface="Arial"/>
              </a:rPr>
              <a:t>Η άσκηση καθηκόντων μέσω τηλεργασίας ξεκινά μετά την υποβολή αιτήματος του υπαλλήλου και έγγραφης σύμφωνης απάντησης του προϊσταμένου της υπηρεσίας</a:t>
            </a:r>
            <a:endParaRPr/>
          </a:p>
        </p:txBody>
      </p:sp>
      <p:sp>
        <p:nvSpPr>
          <p:cNvPr id="239" name="Google Shape;239;p11"/>
          <p:cNvSpPr/>
          <p:nvPr/>
        </p:nvSpPr>
        <p:spPr>
          <a:xfrm>
            <a:off x="873208" y="2882774"/>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a:solidFill>
                  <a:schemeClr val="bg1"/>
                </a:solidFill>
                <a:latin typeface="Arial"/>
                <a:ea typeface="Arial"/>
                <a:cs typeface="Arial"/>
                <a:sym typeface="Arial"/>
              </a:rPr>
              <a:t>Συμφωνητικό τηλεργασίας </a:t>
            </a:r>
            <a:endParaRPr>
              <a:solidFill>
                <a:schemeClr val="bg1"/>
              </a:solidFill>
            </a:endParaRPr>
          </a:p>
        </p:txBody>
      </p:sp>
      <p:sp>
        <p:nvSpPr>
          <p:cNvPr id="240" name="Google Shape;240;p11"/>
          <p:cNvSpPr/>
          <p:nvPr/>
        </p:nvSpPr>
        <p:spPr>
          <a:xfrm>
            <a:off x="873208" y="4108765"/>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400" b="1" i="0" u="none" strike="noStrike" cap="none" dirty="0">
                <a:solidFill>
                  <a:schemeClr val="bg1"/>
                </a:solidFill>
                <a:latin typeface="Arial"/>
                <a:ea typeface="Arial"/>
                <a:cs typeface="Arial"/>
                <a:sym typeface="Arial"/>
              </a:rPr>
              <a:t>Οργάνωση της εργασίας</a:t>
            </a:r>
            <a:endParaRPr dirty="0">
              <a:solidFill>
                <a:schemeClr val="bg1"/>
              </a:solidFill>
            </a:endParaRPr>
          </a:p>
        </p:txBody>
      </p:sp>
      <p:sp>
        <p:nvSpPr>
          <p:cNvPr id="241" name="Google Shape;241;p11"/>
          <p:cNvSpPr txBox="1"/>
          <p:nvPr/>
        </p:nvSpPr>
        <p:spPr>
          <a:xfrm>
            <a:off x="5322887" y="28384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300"/>
              <a:buFont typeface="Arial"/>
              <a:buNone/>
            </a:pPr>
            <a:r>
              <a:rPr lang="el-GR" sz="1300" b="0" i="0" u="none">
                <a:solidFill>
                  <a:schemeClr val="dk1"/>
                </a:solidFill>
                <a:latin typeface="Arial"/>
                <a:ea typeface="Arial"/>
                <a:cs typeface="Arial"/>
                <a:sym typeface="Arial"/>
              </a:rPr>
              <a:t>Περιλαμβάνει τον καθορισμό ημερών τηλεργασίας (ανώτατο όριο παροχής τηλεργασίας), τις ώρες εργασίας/ωράριο, το χώρο εργασίας και τις απαιτήσεις εξοπλισμού, τη διάρκεια, τους κανόνες προστασίας δεδομένων &amp; τήρησης απορρήτου, κανόνες χρήσης ΤΠΕ, κανόνες υγιεινής και ασφάλειας</a:t>
            </a:r>
            <a:endParaRPr/>
          </a:p>
        </p:txBody>
      </p:sp>
      <p:sp>
        <p:nvSpPr>
          <p:cNvPr id="242" name="Google Shape;242;p11"/>
          <p:cNvSpPr txBox="1"/>
          <p:nvPr/>
        </p:nvSpPr>
        <p:spPr>
          <a:xfrm>
            <a:off x="5322887" y="4040187"/>
            <a:ext cx="6030912" cy="1001712"/>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endParaRPr sz="1100" b="0" i="0" u="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300"/>
              <a:buFont typeface="Arial"/>
              <a:buNone/>
            </a:pPr>
            <a:r>
              <a:rPr lang="el-GR" sz="1300" b="0" i="0" u="none" dirty="0">
                <a:solidFill>
                  <a:srgbClr val="000000"/>
                </a:solidFill>
                <a:latin typeface="Arial"/>
                <a:ea typeface="Arial"/>
                <a:cs typeface="Arial"/>
                <a:sym typeface="Arial"/>
              </a:rPr>
              <a:t>Ο όγκος εργασίας, τα καθήκοντα, η </a:t>
            </a:r>
            <a:r>
              <a:rPr lang="el-GR" sz="1300" b="0" i="0" u="none" dirty="0" err="1">
                <a:solidFill>
                  <a:srgbClr val="000000"/>
                </a:solidFill>
                <a:latin typeface="Arial"/>
                <a:ea typeface="Arial"/>
                <a:cs typeface="Arial"/>
                <a:sym typeface="Arial"/>
              </a:rPr>
              <a:t>στοχοθεσία</a:t>
            </a:r>
            <a:r>
              <a:rPr lang="el-GR" sz="1300" b="0" i="0" u="none" dirty="0">
                <a:solidFill>
                  <a:srgbClr val="000000"/>
                </a:solidFill>
                <a:latin typeface="Arial"/>
                <a:ea typeface="Arial"/>
                <a:cs typeface="Arial"/>
                <a:sym typeface="Arial"/>
              </a:rPr>
              <a:t> και τα κριτήρια αξιολόγησης της απόδοσης για τον </a:t>
            </a:r>
            <a:r>
              <a:rPr lang="el-GR" sz="1300" b="0" i="0" u="none" dirty="0" err="1">
                <a:solidFill>
                  <a:srgbClr val="000000"/>
                </a:solidFill>
                <a:latin typeface="Arial"/>
                <a:ea typeface="Arial"/>
                <a:cs typeface="Arial"/>
                <a:sym typeface="Arial"/>
              </a:rPr>
              <a:t>τηλεργαζόμενο</a:t>
            </a:r>
            <a:r>
              <a:rPr lang="el-GR" sz="1300" b="0" i="0" u="none" dirty="0">
                <a:solidFill>
                  <a:srgbClr val="000000"/>
                </a:solidFill>
                <a:latin typeface="Arial"/>
                <a:ea typeface="Arial"/>
                <a:cs typeface="Arial"/>
                <a:sym typeface="Arial"/>
              </a:rPr>
              <a:t> παραμένουν ίδια. </a:t>
            </a:r>
            <a:endParaRPr dirty="0"/>
          </a:p>
          <a:p>
            <a:pPr marL="0" marR="0" lvl="0" indent="0" algn="just" rtl="0">
              <a:lnSpc>
                <a:spcPct val="100000"/>
              </a:lnSpc>
              <a:spcBef>
                <a:spcPts val="0"/>
              </a:spcBef>
              <a:spcAft>
                <a:spcPts val="0"/>
              </a:spcAft>
              <a:buClr>
                <a:srgbClr val="000000"/>
              </a:buClr>
              <a:buSzPts val="1300"/>
              <a:buFont typeface="Arial"/>
              <a:buNone/>
            </a:pPr>
            <a:r>
              <a:rPr lang="el-GR" sz="1300" b="0" i="0" u="none" dirty="0">
                <a:solidFill>
                  <a:srgbClr val="000000"/>
                </a:solidFill>
                <a:latin typeface="Arial"/>
                <a:ea typeface="Arial"/>
                <a:cs typeface="Arial"/>
                <a:sym typeface="Arial"/>
              </a:rPr>
              <a:t>Ο Προϊστάμενος διασφαλίζει όλα τα απαραίτητα μέτρα προκειμένου να πραγματοποιούνται συναντήσεις με συναδέλφους σε τακτικά διαστήματα μέσω τηλεδιάσκεψης καθώς και να έχει πρόσβαση σε όλες τις σχετικές πληροφορίες</a:t>
            </a:r>
            <a:endParaRPr dirty="0"/>
          </a:p>
          <a:p>
            <a:pPr marL="0" marR="0" lvl="0" indent="0" algn="l" rtl="0">
              <a:lnSpc>
                <a:spcPct val="100000"/>
              </a:lnSpc>
              <a:spcBef>
                <a:spcPts val="0"/>
              </a:spcBef>
              <a:spcAft>
                <a:spcPts val="0"/>
              </a:spcAft>
              <a:buNone/>
            </a:pPr>
            <a:endParaRPr sz="1300" b="0" i="0" u="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9" name="Google Shape;249;p12"/>
          <p:cNvSpPr txBox="1"/>
          <p:nvPr/>
        </p:nvSpPr>
        <p:spPr>
          <a:xfrm>
            <a:off x="873125" y="492125"/>
            <a:ext cx="10906125" cy="535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el-GR" sz="2400" b="0" i="0" u="none">
                <a:solidFill>
                  <a:srgbClr val="0070C0"/>
                </a:solidFill>
                <a:latin typeface="Arial"/>
                <a:ea typeface="Arial"/>
                <a:cs typeface="Arial"/>
                <a:sym typeface="Arial"/>
              </a:rPr>
              <a:t>Οδικός χάρτης για την εφαρμογή του μοντέλου της τηλεργασίας στο Δημόσιο</a:t>
            </a:r>
            <a:endParaRPr sz="1400" b="0" i="0" u="none">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a:solidFill>
                <a:srgbClr val="0070C0"/>
              </a:solidFill>
              <a:latin typeface="Arial"/>
              <a:ea typeface="Arial"/>
              <a:cs typeface="Arial"/>
              <a:sym typeface="Arial"/>
            </a:endParaRPr>
          </a:p>
        </p:txBody>
      </p:sp>
      <p:sp>
        <p:nvSpPr>
          <p:cNvPr id="250" name="Google Shape;250;p12"/>
          <p:cNvSpPr/>
          <p:nvPr/>
        </p:nvSpPr>
        <p:spPr>
          <a:xfrm>
            <a:off x="873210" y="1656784"/>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a:solidFill>
                  <a:schemeClr val="bg1"/>
                </a:solidFill>
                <a:latin typeface="Arial"/>
                <a:ea typeface="Arial"/>
                <a:cs typeface="Arial"/>
                <a:sym typeface="Arial"/>
              </a:rPr>
              <a:t>Ίση μεταχείριση  Συνθήκες απασχόλησης</a:t>
            </a:r>
            <a:endParaRPr>
              <a:solidFill>
                <a:schemeClr val="bg1"/>
              </a:solidFill>
            </a:endParaRPr>
          </a:p>
        </p:txBody>
      </p:sp>
      <p:sp>
        <p:nvSpPr>
          <p:cNvPr id="251" name="Google Shape;251;p12"/>
          <p:cNvSpPr txBox="1"/>
          <p:nvPr/>
        </p:nvSpPr>
        <p:spPr>
          <a:xfrm>
            <a:off x="5322887" y="16573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300"/>
              <a:buFont typeface="Arial"/>
              <a:buNone/>
            </a:pPr>
            <a:endParaRPr sz="1300" b="0" i="0" u="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l-GR" sz="1200" b="0" i="0" u="none" dirty="0">
                <a:solidFill>
                  <a:srgbClr val="000000"/>
                </a:solidFill>
                <a:latin typeface="Arial"/>
                <a:ea typeface="Arial"/>
                <a:cs typeface="Arial"/>
                <a:sym typeface="Arial"/>
              </a:rPr>
              <a:t>Οι </a:t>
            </a:r>
            <a:r>
              <a:rPr lang="el-GR" sz="1200" b="0" i="0" u="none" dirty="0" err="1">
                <a:solidFill>
                  <a:srgbClr val="000000"/>
                </a:solidFill>
                <a:latin typeface="Arial"/>
                <a:ea typeface="Arial"/>
                <a:cs typeface="Arial"/>
                <a:sym typeface="Arial"/>
              </a:rPr>
              <a:t>τηλεργαζόμενοι</a:t>
            </a:r>
            <a:r>
              <a:rPr lang="el-GR" sz="1200" b="0" i="0" u="none" dirty="0">
                <a:solidFill>
                  <a:srgbClr val="000000"/>
                </a:solidFill>
                <a:latin typeface="Arial"/>
                <a:ea typeface="Arial"/>
                <a:cs typeface="Arial"/>
                <a:sym typeface="Arial"/>
              </a:rPr>
              <a:t> απολαμβάνουν τα ίδια δικαιώματα και υποχρεώσεις, που διασφαλίζονται από την ισχύουσα νομοθεσία, έχουν τα ίδια συλλογικά δικαιώματα με τους εργαζόμενους στις εγκαταστάσεις της υπηρεσίας και έχουν την ίδια πρόσβαση στην κατάρτιση και στις δυνατότητες επαγγελματικής τους εξέλιξης</a:t>
            </a:r>
            <a:endParaRPr sz="1200" b="0" i="0" u="none" dirty="0">
              <a:solidFill>
                <a:srgbClr val="00B0F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dirty="0">
              <a:solidFill>
                <a:srgbClr val="00B0F0"/>
              </a:solidFill>
              <a:latin typeface="Arial"/>
              <a:ea typeface="Arial"/>
              <a:cs typeface="Arial"/>
              <a:sym typeface="Arial"/>
            </a:endParaRPr>
          </a:p>
        </p:txBody>
      </p:sp>
      <p:sp>
        <p:nvSpPr>
          <p:cNvPr id="252" name="Google Shape;252;p12"/>
          <p:cNvSpPr/>
          <p:nvPr/>
        </p:nvSpPr>
        <p:spPr>
          <a:xfrm>
            <a:off x="873208" y="2882774"/>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a:solidFill>
                  <a:schemeClr val="bg1"/>
                </a:solidFill>
                <a:latin typeface="Arial"/>
                <a:ea typeface="Arial"/>
                <a:cs typeface="Arial"/>
                <a:sym typeface="Arial"/>
              </a:rPr>
              <a:t>Υγιεινή και ασφάλεια</a:t>
            </a:r>
            <a:endParaRPr>
              <a:solidFill>
                <a:schemeClr val="bg1"/>
              </a:solidFill>
            </a:endParaRPr>
          </a:p>
        </p:txBody>
      </p:sp>
      <p:sp>
        <p:nvSpPr>
          <p:cNvPr id="253" name="Google Shape;253;p12"/>
          <p:cNvSpPr/>
          <p:nvPr/>
        </p:nvSpPr>
        <p:spPr>
          <a:xfrm>
            <a:off x="873208" y="4108765"/>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a:solidFill>
                  <a:schemeClr val="bg1"/>
                </a:solidFill>
                <a:latin typeface="Arial"/>
                <a:ea typeface="Arial"/>
                <a:cs typeface="Arial"/>
                <a:sym typeface="Arial"/>
              </a:rPr>
              <a:t>Εξοπλισμός</a:t>
            </a:r>
            <a:endParaRPr>
              <a:solidFill>
                <a:schemeClr val="bg1"/>
              </a:solidFill>
            </a:endParaRPr>
          </a:p>
        </p:txBody>
      </p:sp>
      <p:sp>
        <p:nvSpPr>
          <p:cNvPr id="254" name="Google Shape;254;p12"/>
          <p:cNvSpPr txBox="1"/>
          <p:nvPr/>
        </p:nvSpPr>
        <p:spPr>
          <a:xfrm>
            <a:off x="5322887" y="28384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l-GR" sz="1400" b="0" i="0" u="none" dirty="0">
                <a:solidFill>
                  <a:srgbClr val="000000"/>
                </a:solidFill>
                <a:latin typeface="Arial"/>
                <a:ea typeface="Arial"/>
                <a:cs typeface="Arial"/>
                <a:sym typeface="Arial"/>
              </a:rPr>
              <a:t>Η υπηρεσία είναι υπεύθυνη για την προστασία της υγείας και της επαγγελματικής ασφάλειας του </a:t>
            </a:r>
            <a:r>
              <a:rPr lang="el-GR" sz="1400" b="0" i="0" u="none" dirty="0" err="1">
                <a:solidFill>
                  <a:srgbClr val="000000"/>
                </a:solidFill>
                <a:latin typeface="Arial"/>
                <a:ea typeface="Arial"/>
                <a:cs typeface="Arial"/>
                <a:sym typeface="Arial"/>
              </a:rPr>
              <a:t>τηλεργαζόμενου</a:t>
            </a:r>
            <a:r>
              <a:rPr lang="el-GR" sz="1400" b="0" i="0" u="none" dirty="0">
                <a:solidFill>
                  <a:srgbClr val="000000"/>
                </a:solidFill>
                <a:latin typeface="Arial"/>
                <a:ea typeface="Arial"/>
                <a:cs typeface="Arial"/>
                <a:sym typeface="Arial"/>
              </a:rPr>
              <a:t>, σύμφωνα τις ισχύουσες διατάξεις</a:t>
            </a:r>
            <a:endParaRPr dirty="0"/>
          </a:p>
        </p:txBody>
      </p:sp>
      <p:sp>
        <p:nvSpPr>
          <p:cNvPr id="255" name="Google Shape;255;p12"/>
          <p:cNvSpPr txBox="1"/>
          <p:nvPr/>
        </p:nvSpPr>
        <p:spPr>
          <a:xfrm>
            <a:off x="5322887" y="41084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l-GR" sz="1400" b="0" i="0" u="none" dirty="0">
                <a:solidFill>
                  <a:srgbClr val="000000"/>
                </a:solidFill>
                <a:latin typeface="Arial"/>
                <a:ea typeface="Arial"/>
                <a:cs typeface="Arial"/>
                <a:sym typeface="Arial"/>
              </a:rPr>
              <a:t>Η υπηρεσία είναι υπεύθυνη για την παροχή, εγκατάσταση και συντήρηση του αναγκαίου εξοπλισμού</a:t>
            </a:r>
            <a:endParaRPr dirty="0"/>
          </a:p>
          <a:p>
            <a:pPr marL="0" marR="0" lvl="0" indent="0" algn="just" rtl="0">
              <a:lnSpc>
                <a:spcPct val="100000"/>
              </a:lnSpc>
              <a:spcBef>
                <a:spcPts val="0"/>
              </a:spcBef>
              <a:spcAft>
                <a:spcPts val="0"/>
              </a:spcAft>
              <a:buClr>
                <a:srgbClr val="000000"/>
              </a:buClr>
              <a:buSzPts val="1200"/>
              <a:buFont typeface="Arial"/>
              <a:buNone/>
            </a:pPr>
            <a:r>
              <a:rPr lang="el-GR" sz="1200" b="0" i="1" u="none" dirty="0">
                <a:solidFill>
                  <a:srgbClr val="000000"/>
                </a:solidFill>
                <a:latin typeface="Arial"/>
                <a:ea typeface="Arial"/>
                <a:cs typeface="Arial"/>
                <a:sym typeface="Arial"/>
              </a:rPr>
              <a:t>Όλα τα θέματα που αφορούν τον εργασιακό εξοπλισμό, την ευθύνη και τις δαπάνες προσδιορίζονται με σαφήνεια πριν από την έναρξη της τηλεργασίας</a:t>
            </a:r>
            <a:br>
              <a:rPr lang="el-GR" sz="1200" b="0" i="1" u="none" dirty="0">
                <a:solidFill>
                  <a:srgbClr val="000000"/>
                </a:solidFill>
                <a:latin typeface="Arial"/>
                <a:ea typeface="Arial"/>
                <a:cs typeface="Arial"/>
                <a:sym typeface="Arial"/>
              </a:rPr>
            </a:b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2" name="Google Shape;262;p13"/>
          <p:cNvSpPr txBox="1"/>
          <p:nvPr/>
        </p:nvSpPr>
        <p:spPr>
          <a:xfrm>
            <a:off x="873125" y="492125"/>
            <a:ext cx="10906125" cy="535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el-GR" sz="2400" b="0" i="0" u="none">
                <a:solidFill>
                  <a:srgbClr val="0070C0"/>
                </a:solidFill>
                <a:latin typeface="Arial"/>
                <a:ea typeface="Arial"/>
                <a:cs typeface="Arial"/>
                <a:sym typeface="Arial"/>
              </a:rPr>
              <a:t>Οδικός χάρτης για την εφαρμογή του μοντέλου της τηλεργασίας στο Δημόσιο</a:t>
            </a:r>
            <a:endParaRPr sz="1400" b="0" i="0" u="none">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a:solidFill>
                <a:srgbClr val="0070C0"/>
              </a:solidFill>
              <a:latin typeface="Arial"/>
              <a:ea typeface="Arial"/>
              <a:cs typeface="Arial"/>
              <a:sym typeface="Arial"/>
            </a:endParaRPr>
          </a:p>
        </p:txBody>
      </p:sp>
      <p:sp>
        <p:nvSpPr>
          <p:cNvPr id="263" name="Google Shape;263;p13"/>
          <p:cNvSpPr/>
          <p:nvPr/>
        </p:nvSpPr>
        <p:spPr>
          <a:xfrm>
            <a:off x="873210" y="1656784"/>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a:solidFill>
                  <a:schemeClr val="bg1"/>
                </a:solidFill>
                <a:latin typeface="Arial"/>
                <a:ea typeface="Arial"/>
                <a:cs typeface="Arial"/>
                <a:sym typeface="Arial"/>
              </a:rPr>
              <a:t>Προστασία δεδομένων τήρηση απορρήτου</a:t>
            </a:r>
            <a:endParaRPr>
              <a:solidFill>
                <a:schemeClr val="bg1"/>
              </a:solidFill>
            </a:endParaRPr>
          </a:p>
        </p:txBody>
      </p:sp>
      <p:sp>
        <p:nvSpPr>
          <p:cNvPr id="264" name="Google Shape;264;p13"/>
          <p:cNvSpPr txBox="1"/>
          <p:nvPr/>
        </p:nvSpPr>
        <p:spPr>
          <a:xfrm>
            <a:off x="5322887" y="16573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l-GR" dirty="0"/>
              <a:t>Η λήψη των κατάλληλων μέτρων εναπόκειται στην υπηρεσία, ιδίως σε σχέση με το λογισμικό, για να εξασφαλίσει την προστασία των δεδομένων που χρησιμοποιούνται και γίνονται αντικείμενο επεξεργασίας </a:t>
            </a:r>
            <a:r>
              <a:rPr lang="el-GR"/>
              <a:t>από τον τηλεργαζόμενο</a:t>
            </a:r>
            <a:r>
              <a:rPr lang="el-GR" dirty="0"/>
              <a:t> για επαγγελματικούς λόγους</a:t>
            </a:r>
            <a:endParaRPr dirty="0"/>
          </a:p>
        </p:txBody>
      </p:sp>
      <p:sp>
        <p:nvSpPr>
          <p:cNvPr id="265" name="Google Shape;265;p13"/>
          <p:cNvSpPr/>
          <p:nvPr/>
        </p:nvSpPr>
        <p:spPr>
          <a:xfrm>
            <a:off x="873208" y="2882774"/>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a:solidFill>
                  <a:schemeClr val="bg1"/>
                </a:solidFill>
                <a:latin typeface="Arial"/>
                <a:ea typeface="Arial"/>
                <a:cs typeface="Arial"/>
                <a:sym typeface="Arial"/>
              </a:rPr>
              <a:t>Κατάρτιση</a:t>
            </a:r>
            <a:endParaRPr>
              <a:solidFill>
                <a:schemeClr val="bg1"/>
              </a:solidFill>
            </a:endParaRPr>
          </a:p>
        </p:txBody>
      </p:sp>
      <p:sp>
        <p:nvSpPr>
          <p:cNvPr id="266" name="Google Shape;266;p13"/>
          <p:cNvSpPr/>
          <p:nvPr/>
        </p:nvSpPr>
        <p:spPr>
          <a:xfrm>
            <a:off x="873208" y="4108765"/>
            <a:ext cx="3653523" cy="914400"/>
          </a:xfrm>
          <a:prstGeom prst="rightArrowCallout">
            <a:avLst>
              <a:gd name="adj1" fmla="val 25000"/>
              <a:gd name="adj2" fmla="val 25000"/>
              <a:gd name="adj3" fmla="val 25000"/>
              <a:gd name="adj4" fmla="val 64977"/>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1" i="0" u="none" strike="noStrike" cap="none">
                <a:solidFill>
                  <a:schemeClr val="bg1"/>
                </a:solidFill>
                <a:latin typeface="Arial"/>
                <a:ea typeface="Arial"/>
                <a:cs typeface="Arial"/>
                <a:sym typeface="Arial"/>
              </a:rPr>
              <a:t>Δικαίωμα υπαναχώρησης</a:t>
            </a:r>
            <a:endParaRPr>
              <a:solidFill>
                <a:schemeClr val="bg1"/>
              </a:solidFill>
            </a:endParaRPr>
          </a:p>
        </p:txBody>
      </p:sp>
      <p:sp>
        <p:nvSpPr>
          <p:cNvPr id="267" name="Google Shape;267;p13"/>
          <p:cNvSpPr txBox="1"/>
          <p:nvPr/>
        </p:nvSpPr>
        <p:spPr>
          <a:xfrm>
            <a:off x="5322887" y="28384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l-GR" sz="1400" b="0" i="0" u="none" dirty="0">
                <a:solidFill>
                  <a:srgbClr val="000000"/>
                </a:solidFill>
                <a:latin typeface="Arial"/>
                <a:ea typeface="Arial"/>
                <a:cs typeface="Arial"/>
                <a:sym typeface="Arial"/>
              </a:rPr>
              <a:t>Οι </a:t>
            </a:r>
            <a:r>
              <a:rPr lang="el-GR" sz="1400" b="0" i="0" u="none" dirty="0" err="1">
                <a:solidFill>
                  <a:srgbClr val="000000"/>
                </a:solidFill>
                <a:latin typeface="Arial"/>
                <a:ea typeface="Arial"/>
                <a:cs typeface="Arial"/>
                <a:sym typeface="Arial"/>
              </a:rPr>
              <a:t>τηλεργαζόμενοι</a:t>
            </a:r>
            <a:r>
              <a:rPr lang="el-GR" sz="1400" b="0" i="0" u="none" dirty="0">
                <a:solidFill>
                  <a:srgbClr val="000000"/>
                </a:solidFill>
                <a:latin typeface="Arial"/>
                <a:ea typeface="Arial"/>
                <a:cs typeface="Arial"/>
                <a:sym typeface="Arial"/>
              </a:rPr>
              <a:t> δέχονται κατάλληλη κατάρτιση επικεντρωμένη στον τεχνικό εξοπλισμό που τίθεται στη διάθεση τους και στα χαρακτηριστικά αυτής της μορφής οργάνωσης της εργασίας </a:t>
            </a:r>
            <a:endParaRPr dirty="0"/>
          </a:p>
        </p:txBody>
      </p:sp>
      <p:sp>
        <p:nvSpPr>
          <p:cNvPr id="268" name="Google Shape;268;p13"/>
          <p:cNvSpPr txBox="1"/>
          <p:nvPr/>
        </p:nvSpPr>
        <p:spPr>
          <a:xfrm>
            <a:off x="5322887" y="4108450"/>
            <a:ext cx="6030912" cy="914400"/>
          </a:xfrm>
          <a:prstGeom prst="rect">
            <a:avLst/>
          </a:prstGeom>
          <a:noFill/>
          <a:ln w="25400" cap="flat" cmpd="sng">
            <a:solidFill>
              <a:srgbClr val="014A8F"/>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400" b="0" i="0" u="none">
                <a:solidFill>
                  <a:srgbClr val="000000"/>
                </a:solidFill>
                <a:latin typeface="Arial"/>
                <a:ea typeface="Arial"/>
                <a:cs typeface="Arial"/>
                <a:sym typeface="Arial"/>
              </a:rPr>
              <a:t>Η τηλεργασία μπορεί να τερματιστεί οποιαδήποτε στιγμή γραπτώς, με πρωτοβουλία της Διοίκησης ή του εργαζομένου, αιτιολογημένα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7" name="Google Shape;97;p2"/>
          <p:cNvSpPr txBox="1"/>
          <p:nvPr/>
        </p:nvSpPr>
        <p:spPr>
          <a:xfrm>
            <a:off x="873125" y="492125"/>
            <a:ext cx="10907712" cy="53562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2400"/>
              <a:buFont typeface="Arial"/>
              <a:buNone/>
            </a:pPr>
            <a:r>
              <a:rPr lang="el-GR" sz="2400" b="1" i="0" u="none" strike="noStrike" cap="none">
                <a:solidFill>
                  <a:srgbClr val="0070C0"/>
                </a:solidFill>
                <a:latin typeface="Arial"/>
                <a:ea typeface="Arial"/>
                <a:cs typeface="Arial"/>
                <a:sym typeface="Arial"/>
              </a:rPr>
              <a:t>Η τηλεργασία σήμερα</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8" name="Google Shape;98;p2"/>
          <p:cNvSpPr/>
          <p:nvPr/>
        </p:nvSpPr>
        <p:spPr>
          <a:xfrm>
            <a:off x="873125" y="1185862"/>
            <a:ext cx="8488362" cy="1349375"/>
          </a:xfrm>
          <a:prstGeom prst="roundRect">
            <a:avLst>
              <a:gd name="adj" fmla="val 16667"/>
            </a:avLst>
          </a:prstGeom>
          <a:solidFill>
            <a:srgbClr val="014A8F"/>
          </a:solidFill>
          <a:ln w="9525" cap="flat" cmpd="sng">
            <a:solidFill>
              <a:srgbClr val="A1A1A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400"/>
              <a:buFont typeface="Arial"/>
              <a:buNone/>
            </a:pPr>
            <a:r>
              <a:rPr lang="el-GR" sz="1400" b="1" i="0" u="none" dirty="0">
                <a:solidFill>
                  <a:schemeClr val="bg1"/>
                </a:solidFill>
                <a:latin typeface="Arial"/>
                <a:ea typeface="Arial"/>
                <a:cs typeface="Arial"/>
                <a:sym typeface="Arial"/>
              </a:rPr>
              <a:t>Η τηλεργασία στο Δημόσιο ρυθμίστηκε για πρώτη φορά λόγω της πανδημίας </a:t>
            </a:r>
            <a:endParaRPr dirty="0">
              <a:solidFill>
                <a:schemeClr val="bg1"/>
              </a:solidFill>
            </a:endParaRPr>
          </a:p>
          <a:p>
            <a:pPr marL="0" marR="0" lvl="0" indent="0" algn="just" rtl="0">
              <a:lnSpc>
                <a:spcPct val="100000"/>
              </a:lnSpc>
              <a:spcBef>
                <a:spcPts val="0"/>
              </a:spcBef>
              <a:spcAft>
                <a:spcPts val="0"/>
              </a:spcAft>
              <a:buClr>
                <a:srgbClr val="000000"/>
              </a:buClr>
              <a:buSzPts val="1300"/>
              <a:buFont typeface="Arial"/>
              <a:buNone/>
            </a:pPr>
            <a:r>
              <a:rPr lang="el-GR" sz="1300" b="0" i="0" u="none" dirty="0">
                <a:solidFill>
                  <a:schemeClr val="bg1"/>
                </a:solidFill>
                <a:latin typeface="Arial"/>
                <a:ea typeface="Arial"/>
                <a:cs typeface="Arial"/>
                <a:sym typeface="Arial"/>
              </a:rPr>
              <a:t>Η έξαρση της πανδημίας δημιούργησε μια νέα, χωρίς προηγούμενο, πραγματικότητα και στον τομέα της εργασίας. </a:t>
            </a:r>
            <a:endParaRPr dirty="0">
              <a:solidFill>
                <a:schemeClr val="bg1"/>
              </a:solidFill>
            </a:endParaRPr>
          </a:p>
          <a:p>
            <a:pPr marL="0" marR="0" lvl="0" indent="0" algn="just" rtl="0">
              <a:lnSpc>
                <a:spcPct val="100000"/>
              </a:lnSpc>
              <a:spcBef>
                <a:spcPts val="0"/>
              </a:spcBef>
              <a:spcAft>
                <a:spcPts val="0"/>
              </a:spcAft>
              <a:buClr>
                <a:srgbClr val="000000"/>
              </a:buClr>
              <a:buSzPts val="1300"/>
              <a:buFont typeface="Arial"/>
              <a:buNone/>
            </a:pPr>
            <a:r>
              <a:rPr lang="el-GR" sz="1300" b="0" i="0" u="none" dirty="0">
                <a:solidFill>
                  <a:schemeClr val="bg1"/>
                </a:solidFill>
                <a:latin typeface="Arial"/>
                <a:ea typeface="Arial"/>
                <a:cs typeface="Arial"/>
                <a:sym typeface="Arial"/>
              </a:rPr>
              <a:t>Ως εκ τούτου, κατέστη αναγκαία η λήψη κατεπειγόντων μέτρων, τα οποία αποσκοπούν αφενός στην προστασία των εργαζομένων και τη διασφάλιση των δικαιωμάτων τους, αφετέρου στη συνέχιση της λειτουργίας των υπηρεσιών, με γνώμονα και την προστασία της δημόσιας υγείας.</a:t>
            </a:r>
            <a:endParaRPr dirty="0">
              <a:solidFill>
                <a:schemeClr val="bg1"/>
              </a:solidFill>
            </a:endParaRPr>
          </a:p>
        </p:txBody>
      </p:sp>
      <p:sp>
        <p:nvSpPr>
          <p:cNvPr id="99" name="Google Shape;99;p2"/>
          <p:cNvSpPr/>
          <p:nvPr/>
        </p:nvSpPr>
        <p:spPr>
          <a:xfrm>
            <a:off x="9713912" y="1376362"/>
            <a:ext cx="1931987" cy="4138612"/>
          </a:xfrm>
          <a:prstGeom prst="foldedCorner">
            <a:avLst>
              <a:gd name="adj" fmla="val 18000"/>
            </a:avLst>
          </a:prstGeom>
          <a:solidFill>
            <a:schemeClr val="bg1"/>
          </a:solidFill>
          <a:ln w="25400" cap="flat" cmpd="sng">
            <a:solidFill>
              <a:srgbClr val="014A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chemeClr val="lt2"/>
              </a:buClr>
              <a:buSzPts val="1400"/>
              <a:buFont typeface="Arial"/>
              <a:buNone/>
            </a:pPr>
            <a:r>
              <a:rPr lang="el-GR" sz="1400" b="0" i="0" u="none" dirty="0">
                <a:solidFill>
                  <a:srgbClr val="014A8F"/>
                </a:solidFill>
                <a:latin typeface="Arial"/>
                <a:ea typeface="Arial"/>
                <a:cs typeface="Arial"/>
                <a:sym typeface="Arial"/>
              </a:rPr>
              <a:t>Επισημαίνεται ότι στον ιδιωτικό τομέα υφίσταται σχετική ρύθμιση για την τηλεργασία</a:t>
            </a:r>
            <a:endParaRPr dirty="0">
              <a:solidFill>
                <a:srgbClr val="014A8F"/>
              </a:solidFill>
            </a:endParaRPr>
          </a:p>
          <a:p>
            <a:pPr marL="0" marR="0" lvl="0" indent="0" algn="l" rtl="0">
              <a:lnSpc>
                <a:spcPct val="150000"/>
              </a:lnSpc>
              <a:spcBef>
                <a:spcPts val="0"/>
              </a:spcBef>
              <a:spcAft>
                <a:spcPts val="0"/>
              </a:spcAft>
              <a:buClr>
                <a:schemeClr val="lt2"/>
              </a:buClr>
              <a:buSzPts val="1400"/>
              <a:buFont typeface="Arial"/>
              <a:buNone/>
            </a:pPr>
            <a:r>
              <a:rPr lang="el-GR" sz="1400" b="0" i="0" u="none" dirty="0">
                <a:solidFill>
                  <a:srgbClr val="014A8F"/>
                </a:solidFill>
                <a:latin typeface="Arial"/>
                <a:ea typeface="Arial"/>
                <a:cs typeface="Arial"/>
                <a:sym typeface="Arial"/>
              </a:rPr>
              <a:t>(Ν. 3846/2010-ΦΕΚ Α 66, άρθρο 5), </a:t>
            </a:r>
            <a:endParaRPr dirty="0">
              <a:solidFill>
                <a:srgbClr val="014A8F"/>
              </a:solidFill>
            </a:endParaRPr>
          </a:p>
          <a:p>
            <a:pPr marL="0" marR="0" lvl="0" indent="0" algn="l" rtl="0">
              <a:lnSpc>
                <a:spcPct val="150000"/>
              </a:lnSpc>
              <a:spcBef>
                <a:spcPts val="0"/>
              </a:spcBef>
              <a:spcAft>
                <a:spcPts val="0"/>
              </a:spcAft>
              <a:buClr>
                <a:schemeClr val="lt2"/>
              </a:buClr>
              <a:buSzPts val="1400"/>
              <a:buFont typeface="Arial"/>
              <a:buNone/>
            </a:pPr>
            <a:r>
              <a:rPr lang="el-GR" sz="1400" b="0" i="0" u="none" dirty="0">
                <a:solidFill>
                  <a:srgbClr val="014A8F"/>
                </a:solidFill>
                <a:latin typeface="Arial"/>
                <a:ea typeface="Arial"/>
                <a:cs typeface="Arial"/>
                <a:sym typeface="Arial"/>
              </a:rPr>
              <a:t>αντίστοιχο νομοθετικό πλαίσιο </a:t>
            </a:r>
            <a:r>
              <a:rPr lang="el-GR" sz="1400" b="1" i="0" u="none" dirty="0">
                <a:solidFill>
                  <a:srgbClr val="014A8F"/>
                </a:solidFill>
                <a:latin typeface="Arial"/>
                <a:ea typeface="Arial"/>
                <a:cs typeface="Arial"/>
                <a:sym typeface="Arial"/>
              </a:rPr>
              <a:t>για το δημόσιο τομέα δεν υφίσταται</a:t>
            </a:r>
            <a:endParaRPr dirty="0">
              <a:solidFill>
                <a:srgbClr val="014A8F"/>
              </a:solidFill>
            </a:endParaRPr>
          </a:p>
        </p:txBody>
      </p:sp>
      <p:sp>
        <p:nvSpPr>
          <p:cNvPr id="100" name="Google Shape;100;p2"/>
          <p:cNvSpPr/>
          <p:nvPr/>
        </p:nvSpPr>
        <p:spPr>
          <a:xfrm>
            <a:off x="873125" y="4933950"/>
            <a:ext cx="8488362" cy="914400"/>
          </a:xfrm>
          <a:prstGeom prst="roundRect">
            <a:avLst>
              <a:gd name="adj" fmla="val 16667"/>
            </a:avLst>
          </a:prstGeom>
          <a:solidFill>
            <a:srgbClr val="014A8F"/>
          </a:solidFill>
          <a:ln w="9525" cap="flat" cmpd="sng">
            <a:solidFill>
              <a:srgbClr val="A1A1A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300"/>
              <a:buFont typeface="Arial"/>
              <a:buNone/>
            </a:pPr>
            <a:r>
              <a:rPr lang="el-GR" sz="1300" b="0" i="0" u="none" dirty="0">
                <a:solidFill>
                  <a:schemeClr val="bg1"/>
                </a:solidFill>
                <a:latin typeface="Arial"/>
                <a:ea typeface="Arial"/>
                <a:cs typeface="Arial"/>
                <a:sym typeface="Arial"/>
              </a:rPr>
              <a:t>Προς το παρόν η τηλεργασία είναι υποχρεωτική στο μέγιστο δυνατό ποσοστό, εφόσον συνάδει προς τη φύση των καθηκόντων, επιπλέον των υπαλλήλων που ανήκουν σε ομάδα αυξημένου κινδύνου (Εγκύκλιος ΔΙΔΑΔ / Φ.69 / 144/οικ.2605 / 11.02.2021). Η διάρκεια των ισχυόντων μέτρων έχει παραταθεί έως την 1</a:t>
            </a:r>
            <a:r>
              <a:rPr lang="el-GR" sz="1300" b="0" i="0" u="none" baseline="30000" dirty="0">
                <a:solidFill>
                  <a:schemeClr val="bg1"/>
                </a:solidFill>
                <a:latin typeface="Arial"/>
                <a:ea typeface="Arial"/>
                <a:cs typeface="Arial"/>
                <a:sym typeface="Arial"/>
              </a:rPr>
              <a:t>η</a:t>
            </a:r>
            <a:r>
              <a:rPr lang="el-GR" sz="1300" b="0" i="0" u="none" dirty="0">
                <a:solidFill>
                  <a:schemeClr val="bg1"/>
                </a:solidFill>
                <a:latin typeface="Arial"/>
                <a:ea typeface="Arial"/>
                <a:cs typeface="Arial"/>
                <a:sym typeface="Arial"/>
              </a:rPr>
              <a:t> Μαρτίου 2021.</a:t>
            </a:r>
            <a:endParaRPr dirty="0">
              <a:solidFill>
                <a:schemeClr val="bg1"/>
              </a:solidFill>
            </a:endParaRPr>
          </a:p>
        </p:txBody>
      </p:sp>
      <p:sp>
        <p:nvSpPr>
          <p:cNvPr id="101" name="Google Shape;101;p2"/>
          <p:cNvSpPr/>
          <p:nvPr/>
        </p:nvSpPr>
        <p:spPr>
          <a:xfrm>
            <a:off x="873210" y="2661718"/>
            <a:ext cx="8488073" cy="2154725"/>
          </a:xfrm>
          <a:prstGeom prst="round2DiagRect">
            <a:avLst>
              <a:gd name="adj1" fmla="val 16667"/>
              <a:gd name="adj2" fmla="val 0"/>
            </a:avLst>
          </a:prstGeom>
          <a:solidFill>
            <a:srgbClr val="014A8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l-GR" sz="1200" b="0" i="0" u="none" strike="noStrike" cap="none" dirty="0">
                <a:solidFill>
                  <a:schemeClr val="bg1"/>
                </a:solidFill>
                <a:latin typeface="Arial"/>
                <a:ea typeface="Arial"/>
                <a:cs typeface="Arial"/>
                <a:sym typeface="Arial"/>
              </a:rPr>
              <a:t>(Άρθρο 5 παρ. 6 της Πράξης Νομοθετικού Περιεχομένου της 11</a:t>
            </a:r>
            <a:r>
              <a:rPr lang="el-GR" sz="1200" b="0" i="0" u="none" strike="noStrike" cap="none" baseline="30000" dirty="0">
                <a:solidFill>
                  <a:schemeClr val="bg1"/>
                </a:solidFill>
                <a:latin typeface="Arial"/>
                <a:ea typeface="Arial"/>
                <a:cs typeface="Arial"/>
                <a:sym typeface="Arial"/>
              </a:rPr>
              <a:t>ης</a:t>
            </a:r>
            <a:r>
              <a:rPr lang="el-GR" sz="1200" b="0" i="0" u="none" strike="noStrike" cap="none" dirty="0">
                <a:solidFill>
                  <a:schemeClr val="bg1"/>
                </a:solidFill>
                <a:latin typeface="Arial"/>
                <a:ea typeface="Arial"/>
                <a:cs typeface="Arial"/>
                <a:sym typeface="Arial"/>
              </a:rPr>
              <a:t> Μαρτίου 2020, η οποία κυρώθηκε με τον Ν.4682/2020-ΦΕΚ Α 76). </a:t>
            </a:r>
            <a:endParaRPr dirty="0">
              <a:solidFill>
                <a:schemeClr val="bg1"/>
              </a:solidFill>
            </a:endParaRPr>
          </a:p>
          <a:p>
            <a:pPr marL="0" marR="0" lvl="0" indent="0" algn="just" rtl="0">
              <a:lnSpc>
                <a:spcPct val="100000"/>
              </a:lnSpc>
              <a:spcBef>
                <a:spcPts val="0"/>
              </a:spcBef>
              <a:spcAft>
                <a:spcPts val="0"/>
              </a:spcAft>
              <a:buClr>
                <a:srgbClr val="000000"/>
              </a:buClr>
              <a:buSzPts val="1200"/>
              <a:buFont typeface="Arial"/>
              <a:buNone/>
            </a:pPr>
            <a:r>
              <a:rPr lang="el-GR" sz="1200" b="0" i="0" u="none" strike="noStrike" cap="none" dirty="0">
                <a:solidFill>
                  <a:schemeClr val="bg1"/>
                </a:solidFill>
                <a:latin typeface="Arial"/>
                <a:ea typeface="Arial"/>
                <a:cs typeface="Arial"/>
                <a:sym typeface="Arial"/>
              </a:rPr>
              <a:t>Σε περίπτωση επιτακτικής ανάγκης, κατά την οποία πρέπει να ανασταλεί ή να περιοριστεί η λειτουργία δημόσιας υπηρεσίας, δύναται, κατά την κρίση του οικείου Υπουργού ή του αρμόδιου οργάνου διοίκησης του φορέα, να προσδιορίζεται ο αριθμός των υπαλλήλων που πρέπει να παρίστανται καθημερινά στην υπηρεσία, με δυνατότητα εκ περιτροπής εργασίας ή και με τον ορισμό κατ’ εξαίρεση προσωπικού ασφαλείας. Στην περίπτωση αυτή λαμβάνονται τα απαραίτητα μέτρα, προκειμένου να εξασφαλίζεται, ανάλογα με τη φύση του αντικειμένου της υπηρεσίας, η δυνατότητα εξ αποστάσεως παροχής εργασίας με τη χρήση ηλεκτρονικών μέσων.</a:t>
            </a:r>
            <a:endParaRPr dirty="0">
              <a:solidFill>
                <a:schemeClr val="bg1"/>
              </a:solidFill>
            </a:endParaRPr>
          </a:p>
          <a:p>
            <a:pPr marL="0" marR="0" lvl="0" indent="0" algn="just" rtl="0">
              <a:lnSpc>
                <a:spcPct val="100000"/>
              </a:lnSpc>
              <a:spcBef>
                <a:spcPts val="0"/>
              </a:spcBef>
              <a:spcAft>
                <a:spcPts val="0"/>
              </a:spcAft>
              <a:buClr>
                <a:srgbClr val="000000"/>
              </a:buClr>
              <a:buSzPts val="1200"/>
              <a:buFont typeface="Arial"/>
              <a:buNone/>
            </a:pPr>
            <a:r>
              <a:rPr lang="el-GR" sz="1200" b="0" i="1" u="none" strike="noStrike" cap="none" dirty="0">
                <a:solidFill>
                  <a:schemeClr val="bg1"/>
                </a:solidFill>
                <a:latin typeface="Arial"/>
                <a:ea typeface="Arial"/>
                <a:cs typeface="Arial"/>
                <a:sym typeface="Arial"/>
              </a:rPr>
              <a:t>Για την επεξεργασία προσωπικών δεδομένων στο σπίτι, οι δημόσιοι υπάλληλοι δεσμεύονται από το άρθρο 26 του κώδικα των δημοσίων υπαλλήλων (νόμος 3528/2007) και από άλλες ισχύουσες διατάξεις σχετικά με την παροχή εξ αποστάσεως εργασίας.</a:t>
            </a:r>
            <a:endParaRPr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5" name="Google Shape;275;p14"/>
          <p:cNvSpPr txBox="1"/>
          <p:nvPr/>
        </p:nvSpPr>
        <p:spPr>
          <a:xfrm>
            <a:off x="1011237" y="6246812"/>
            <a:ext cx="10571162" cy="41116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el-GR" sz="1200" b="0" i="0" u="none">
                <a:solidFill>
                  <a:srgbClr val="000000"/>
                </a:solidFill>
                <a:latin typeface="Arial"/>
                <a:ea typeface="Arial"/>
                <a:cs typeface="Arial"/>
                <a:sym typeface="Arial"/>
              </a:rPr>
              <a:t>Βασ. Σοφίας 15, ΤΚ 106 74, Αθήνα      T: +302131313482, 486, 489       F: +302103646670      ggd@ypes.gov.gr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8" name="Google Shape;108;p3"/>
          <p:cNvSpPr txBox="1"/>
          <p:nvPr/>
        </p:nvSpPr>
        <p:spPr>
          <a:xfrm>
            <a:off x="873210" y="491677"/>
            <a:ext cx="10906897" cy="55922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l-GR" sz="2400" b="1" i="0" u="none" strike="noStrike" cap="none" dirty="0">
                <a:solidFill>
                  <a:srgbClr val="0070C0"/>
                </a:solidFill>
                <a:latin typeface="Arial"/>
                <a:ea typeface="Arial"/>
                <a:cs typeface="Arial"/>
                <a:sym typeface="Arial"/>
              </a:rPr>
              <a:t>Διαμόρφωση θεσμικού πλαισίου για την τηλεργασία</a:t>
            </a:r>
            <a:endParaRPr sz="1400" b="1" i="0" u="none" strike="noStrike" cap="none" dirty="0">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400"/>
              <a:buFont typeface="Wingdings" panose="05000000000000000000" pitchFamily="2" charset="2"/>
              <a:buChar char="Ø"/>
            </a:pPr>
            <a:r>
              <a:rPr lang="el-GR" sz="1400" b="0" i="0" u="none" strike="noStrike" cap="none" dirty="0">
                <a:solidFill>
                  <a:srgbClr val="000000"/>
                </a:solidFill>
                <a:latin typeface="Arial"/>
                <a:ea typeface="Arial"/>
                <a:cs typeface="Arial"/>
                <a:sym typeface="Arial"/>
              </a:rPr>
              <a:t> Δημιουργία του κατάλληλου νομοθετικού πλαισίου για την αποτελεσματική εφαρμογή της τηλεργασίας στις δημόσιες υπηρεσίες, ώστε να προσαρμοσθεί το ελληνικό δημόσιο στα τρέχοντα κοινωνικά, οικονομικά και τεχνολογικά δεδομένα.</a:t>
            </a: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9" name="Google Shape;109;p3"/>
          <p:cNvSpPr/>
          <p:nvPr/>
        </p:nvSpPr>
        <p:spPr>
          <a:xfrm>
            <a:off x="1330850" y="2073250"/>
            <a:ext cx="6800100" cy="3775500"/>
          </a:xfrm>
          <a:prstGeom prst="rect">
            <a:avLst/>
          </a:prstGeom>
          <a:solidFill>
            <a:srgbClr val="014A8F"/>
          </a:solid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rgbClr val="000000"/>
              </a:buClr>
              <a:buSzPts val="1300"/>
              <a:buFont typeface="Arial"/>
              <a:buNone/>
            </a:pPr>
            <a:r>
              <a:rPr lang="el-GR" sz="1300" b="0" i="0" u="none" strike="noStrike" cap="none" dirty="0">
                <a:solidFill>
                  <a:schemeClr val="bg1"/>
                </a:solidFill>
                <a:latin typeface="Arial"/>
                <a:ea typeface="Arial"/>
                <a:cs typeface="Arial"/>
                <a:sym typeface="Arial"/>
              </a:rPr>
              <a:t>Η τηλεργασία συνδέεται με τις σύγχρονες τάσεις αύξησης της ευελιξίας των παρεχόμενων υπηρεσιών και τη ραγδαία ανάπτυξη των τεχνολογιών πληροφορικής και επικοινωνίας, επιδρώντας καταλυτικά στο επίπεδο των εργασιακών σχέσεων, της οικονομίας και της κοινωνίας: </a:t>
            </a:r>
            <a:endParaRPr dirty="0">
              <a:solidFill>
                <a:schemeClr val="bg1"/>
              </a:solidFill>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dirty="0">
              <a:solidFill>
                <a:schemeClr val="bg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dirty="0">
              <a:solidFill>
                <a:schemeClr val="bg1"/>
              </a:solidFill>
              <a:latin typeface="Arial"/>
              <a:ea typeface="Arial"/>
              <a:cs typeface="Arial"/>
              <a:sym typeface="Arial"/>
            </a:endParaRPr>
          </a:p>
          <a:p>
            <a:pPr marL="285750" marR="0" lvl="6" indent="-285750" algn="just" rtl="0">
              <a:lnSpc>
                <a:spcPct val="115000"/>
              </a:lnSpc>
              <a:spcBef>
                <a:spcPts val="0"/>
              </a:spcBef>
              <a:spcAft>
                <a:spcPts val="0"/>
              </a:spcAft>
              <a:buClr>
                <a:srgbClr val="000000"/>
              </a:buClr>
              <a:buSzPts val="1400"/>
              <a:buFont typeface="Courier New"/>
              <a:buChar char="o"/>
            </a:pPr>
            <a:r>
              <a:rPr lang="el-GR" sz="1300" b="0" i="0" u="none" strike="noStrike" cap="none" dirty="0">
                <a:solidFill>
                  <a:schemeClr val="bg1"/>
                </a:solidFill>
                <a:latin typeface="Arial"/>
                <a:ea typeface="Arial"/>
                <a:cs typeface="Arial"/>
                <a:sym typeface="Arial"/>
              </a:rPr>
              <a:t>Εξοικονόμηση πόρων και γενικότερα οφέλη σε επίπεδο περιβάλλοντος (μείωση των εκπομπών διοξειδίου του άνθρακα και της κυκλοφοριακής συμφόρησης).</a:t>
            </a:r>
            <a:endParaRPr dirty="0">
              <a:solidFill>
                <a:schemeClr val="bg1"/>
              </a:solidFill>
            </a:endParaRPr>
          </a:p>
          <a:p>
            <a:pPr marL="285750" marR="0" lvl="6" indent="-285750" algn="just" rtl="0">
              <a:lnSpc>
                <a:spcPct val="115000"/>
              </a:lnSpc>
              <a:spcBef>
                <a:spcPts val="0"/>
              </a:spcBef>
              <a:spcAft>
                <a:spcPts val="0"/>
              </a:spcAft>
              <a:buClr>
                <a:srgbClr val="000000"/>
              </a:buClr>
              <a:buSzPts val="1400"/>
              <a:buFont typeface="Courier New"/>
              <a:buChar char="o"/>
            </a:pPr>
            <a:r>
              <a:rPr lang="el-GR" sz="1300" b="0" i="0" u="none" strike="noStrike" cap="none" dirty="0">
                <a:solidFill>
                  <a:schemeClr val="bg1"/>
                </a:solidFill>
                <a:latin typeface="Arial"/>
                <a:ea typeface="Arial"/>
                <a:cs typeface="Arial"/>
                <a:sym typeface="Arial"/>
              </a:rPr>
              <a:t>Ενίσχυση παραγωγικότητας (αύξηση όγκου/ποιότητας παρεχόμενης εργασίας).</a:t>
            </a:r>
            <a:endParaRPr sz="1300" b="0" i="0" u="none" strike="noStrike" cap="none" dirty="0">
              <a:solidFill>
                <a:schemeClr val="bg1"/>
              </a:solidFill>
              <a:latin typeface="Arial"/>
              <a:ea typeface="Arial"/>
              <a:cs typeface="Arial"/>
              <a:sym typeface="Arial"/>
            </a:endParaRPr>
          </a:p>
          <a:p>
            <a:pPr marL="285750" marR="0" lvl="6" indent="-285750" algn="just" rtl="0">
              <a:lnSpc>
                <a:spcPct val="115000"/>
              </a:lnSpc>
              <a:spcBef>
                <a:spcPts val="0"/>
              </a:spcBef>
              <a:spcAft>
                <a:spcPts val="0"/>
              </a:spcAft>
              <a:buClr>
                <a:srgbClr val="000000"/>
              </a:buClr>
              <a:buSzPts val="1400"/>
              <a:buFont typeface="Courier New"/>
              <a:buChar char="o"/>
            </a:pPr>
            <a:r>
              <a:rPr lang="el-GR" sz="1300" b="0" i="0" u="none" strike="noStrike" cap="none" dirty="0">
                <a:solidFill>
                  <a:schemeClr val="bg1"/>
                </a:solidFill>
                <a:latin typeface="Arial"/>
                <a:ea typeface="Arial"/>
                <a:cs typeface="Arial"/>
                <a:sym typeface="Arial"/>
              </a:rPr>
              <a:t>Ενδυνάμωση εργαζομένων λόγω της ενίσχυσης της αυτονομίας τους στην οργάνωση της εργασίας.</a:t>
            </a:r>
            <a:endParaRPr sz="1300" b="0" i="0" u="none" strike="noStrike" cap="none" dirty="0">
              <a:solidFill>
                <a:schemeClr val="bg1"/>
              </a:solidFill>
              <a:latin typeface="Arial"/>
              <a:ea typeface="Arial"/>
              <a:cs typeface="Arial"/>
              <a:sym typeface="Arial"/>
            </a:endParaRPr>
          </a:p>
          <a:p>
            <a:pPr marL="285750" marR="0" lvl="6" indent="-285750" algn="just" rtl="0">
              <a:lnSpc>
                <a:spcPct val="115000"/>
              </a:lnSpc>
              <a:spcBef>
                <a:spcPts val="0"/>
              </a:spcBef>
              <a:spcAft>
                <a:spcPts val="0"/>
              </a:spcAft>
              <a:buClr>
                <a:srgbClr val="000000"/>
              </a:buClr>
              <a:buSzPts val="1400"/>
              <a:buFont typeface="Courier New"/>
              <a:buChar char="o"/>
            </a:pPr>
            <a:r>
              <a:rPr lang="el-GR" sz="1300" b="0" i="0" u="none" strike="noStrike" cap="none" dirty="0">
                <a:solidFill>
                  <a:schemeClr val="bg1"/>
                </a:solidFill>
                <a:latin typeface="Arial"/>
                <a:ea typeface="Arial"/>
                <a:cs typeface="Arial"/>
                <a:sym typeface="Arial"/>
              </a:rPr>
              <a:t>Διευκόλυνση εργαζομένων που αντιμετωπίζουν μόνιμα ή πρόσκαιρα προβλήματα υγείας (π.χ. </a:t>
            </a:r>
            <a:r>
              <a:rPr lang="el-GR" sz="1300" b="0" i="0" u="none" strike="noStrike" cap="none" dirty="0" err="1">
                <a:solidFill>
                  <a:schemeClr val="bg1"/>
                </a:solidFill>
                <a:latin typeface="Arial"/>
                <a:ea typeface="Arial"/>
                <a:cs typeface="Arial"/>
                <a:sym typeface="Arial"/>
              </a:rPr>
              <a:t>ΑμεΑ</a:t>
            </a:r>
            <a:r>
              <a:rPr lang="el-GR" sz="1300" b="0" i="0" u="none" strike="noStrike" cap="none" dirty="0">
                <a:solidFill>
                  <a:schemeClr val="bg1"/>
                </a:solidFill>
                <a:latin typeface="Arial"/>
                <a:ea typeface="Arial"/>
                <a:cs typeface="Arial"/>
                <a:sym typeface="Arial"/>
              </a:rPr>
              <a:t>).</a:t>
            </a:r>
            <a:endParaRPr sz="1300" b="0" i="0" u="none" strike="noStrike" cap="none" dirty="0">
              <a:solidFill>
                <a:schemeClr val="bg1"/>
              </a:solidFill>
              <a:latin typeface="Arial"/>
              <a:ea typeface="Arial"/>
              <a:cs typeface="Arial"/>
              <a:sym typeface="Arial"/>
            </a:endParaRPr>
          </a:p>
          <a:p>
            <a:pPr marL="285750" marR="0" lvl="6" indent="-285750" algn="just" rtl="0">
              <a:lnSpc>
                <a:spcPct val="115000"/>
              </a:lnSpc>
              <a:spcBef>
                <a:spcPts val="0"/>
              </a:spcBef>
              <a:spcAft>
                <a:spcPts val="0"/>
              </a:spcAft>
              <a:buClr>
                <a:srgbClr val="000000"/>
              </a:buClr>
              <a:buSzPts val="1400"/>
              <a:buFont typeface="Courier New"/>
              <a:buChar char="o"/>
            </a:pPr>
            <a:r>
              <a:rPr lang="el-GR" sz="1300" b="0" i="0" u="none" strike="noStrike" cap="none" dirty="0">
                <a:solidFill>
                  <a:schemeClr val="bg1"/>
                </a:solidFill>
                <a:latin typeface="Arial"/>
                <a:ea typeface="Arial"/>
                <a:cs typeface="Arial"/>
                <a:sym typeface="Arial"/>
              </a:rPr>
              <a:t>Ισορροπία επαγγελματικής και κοινωνικής ζωής (</a:t>
            </a:r>
            <a:r>
              <a:rPr lang="el-GR" sz="1300" b="0" i="0" u="none" strike="noStrike" cap="none" dirty="0" err="1">
                <a:solidFill>
                  <a:schemeClr val="bg1"/>
                </a:solidFill>
                <a:latin typeface="Arial"/>
                <a:ea typeface="Arial"/>
                <a:cs typeface="Arial"/>
                <a:sym typeface="Arial"/>
              </a:rPr>
              <a:t>work-life</a:t>
            </a:r>
            <a:r>
              <a:rPr lang="el-GR" sz="1300" b="0" i="0" u="none" strike="noStrike" cap="none" dirty="0">
                <a:solidFill>
                  <a:schemeClr val="bg1"/>
                </a:solidFill>
                <a:latin typeface="Arial"/>
                <a:ea typeface="Arial"/>
                <a:cs typeface="Arial"/>
                <a:sym typeface="Arial"/>
              </a:rPr>
              <a:t> </a:t>
            </a:r>
            <a:r>
              <a:rPr lang="el-GR" sz="1300" b="0" i="0" u="none" strike="noStrike" cap="none" dirty="0" err="1">
                <a:solidFill>
                  <a:schemeClr val="bg1"/>
                </a:solidFill>
                <a:latin typeface="Arial"/>
                <a:ea typeface="Arial"/>
                <a:cs typeface="Arial"/>
                <a:sym typeface="Arial"/>
              </a:rPr>
              <a:t>balance</a:t>
            </a:r>
            <a:r>
              <a:rPr lang="el-GR" sz="1300" b="0" i="0" u="none" strike="noStrike" cap="none" dirty="0">
                <a:solidFill>
                  <a:schemeClr val="bg1"/>
                </a:solidFill>
                <a:latin typeface="Arial"/>
                <a:ea typeface="Arial"/>
                <a:cs typeface="Arial"/>
                <a:sym typeface="Arial"/>
              </a:rPr>
              <a:t>), λόγω εξοικονόμησης χρόνου μετακίνησης, ρύθμισης χρόνου εργασίας κλπ</a:t>
            </a:r>
            <a:r>
              <a:rPr lang="el-GR" sz="1200" b="0" i="0" u="none" strike="noStrike" cap="none" dirty="0">
                <a:solidFill>
                  <a:schemeClr val="bg1"/>
                </a:solidFill>
                <a:latin typeface="Arial"/>
                <a:ea typeface="Arial"/>
                <a:cs typeface="Arial"/>
                <a:sym typeface="Arial"/>
              </a:rPr>
              <a:t>.</a:t>
            </a:r>
            <a:endParaRPr sz="1200" b="0" i="0" u="none" strike="noStrike" cap="none" dirty="0">
              <a:solidFill>
                <a:schemeClr val="bg1"/>
              </a:solidFill>
              <a:latin typeface="Arial"/>
              <a:ea typeface="Arial"/>
              <a:cs typeface="Arial"/>
              <a:sym typeface="Arial"/>
            </a:endParaRPr>
          </a:p>
        </p:txBody>
      </p:sp>
      <p:sp>
        <p:nvSpPr>
          <p:cNvPr id="110" name="Google Shape;110;p3"/>
          <p:cNvSpPr/>
          <p:nvPr/>
        </p:nvSpPr>
        <p:spPr>
          <a:xfrm>
            <a:off x="8776225" y="2610425"/>
            <a:ext cx="2012100" cy="2597400"/>
          </a:xfrm>
          <a:prstGeom prst="flowChartAlternateProcess">
            <a:avLst/>
          </a:prstGeom>
          <a:solidFill>
            <a:schemeClr val="bg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l-GR" sz="1800" b="1" dirty="0">
                <a:solidFill>
                  <a:srgbClr val="014A8F"/>
                </a:solidFill>
              </a:rPr>
              <a:t>Μια σημαντική  καινοτομία για την ελληνική δημόσια διοίκηση</a:t>
            </a:r>
            <a:endParaRPr sz="1800" dirty="0">
              <a:solidFill>
                <a:srgbClr val="014A8F"/>
              </a:solidFill>
            </a:endParaRPr>
          </a:p>
          <a:p>
            <a:pPr marL="0" lvl="0" indent="0" algn="l" rtl="0">
              <a:spcBef>
                <a:spcPts val="0"/>
              </a:spcBef>
              <a:spcAft>
                <a:spcPts val="0"/>
              </a:spcAft>
              <a:buNone/>
            </a:pPr>
            <a:endParaRPr dirty="0">
              <a:solidFill>
                <a:srgbClr val="014A8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pic>
        <p:nvPicPr>
          <p:cNvPr id="116" name="Google Shape;116;gbe86278dee_0_62"/>
          <p:cNvPicPr preferRelativeResize="0"/>
          <p:nvPr/>
        </p:nvPicPr>
        <p:blipFill rotWithShape="1">
          <a:blip r:embed="rId3">
            <a:alphaModFix/>
          </a:blip>
          <a:srcRect/>
          <a:stretch/>
        </p:blipFill>
        <p:spPr>
          <a:xfrm>
            <a:off x="0" y="-1"/>
            <a:ext cx="12192000" cy="6858001"/>
          </a:xfrm>
          <a:prstGeom prst="rect">
            <a:avLst/>
          </a:prstGeom>
          <a:noFill/>
          <a:ln>
            <a:noFill/>
          </a:ln>
        </p:spPr>
      </p:pic>
      <p:sp>
        <p:nvSpPr>
          <p:cNvPr id="117" name="Google Shape;117;gbe86278dee_0_62"/>
          <p:cNvSpPr txBox="1"/>
          <p:nvPr/>
        </p:nvSpPr>
        <p:spPr>
          <a:xfrm>
            <a:off x="873125" y="492125"/>
            <a:ext cx="10906200" cy="563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2400"/>
              <a:buFont typeface="Arial"/>
              <a:buNone/>
            </a:pPr>
            <a:r>
              <a:rPr lang="el-GR" sz="2400" b="1">
                <a:solidFill>
                  <a:srgbClr val="0070C0"/>
                </a:solidFill>
              </a:rPr>
              <a:t>Η τηλεργασία διεθνώς</a:t>
            </a:r>
            <a:endParaRPr sz="2400" b="1">
              <a:solidFill>
                <a:srgbClr val="0070C0"/>
              </a:solidFill>
            </a:endParaRPr>
          </a:p>
          <a:p>
            <a:pPr marL="0" marR="0" lvl="0" indent="0" algn="ctr" rtl="0">
              <a:lnSpc>
                <a:spcPct val="100000"/>
              </a:lnSpc>
              <a:spcBef>
                <a:spcPts val="0"/>
              </a:spcBef>
              <a:spcAft>
                <a:spcPts val="0"/>
              </a:spcAft>
              <a:buClr>
                <a:srgbClr val="0070C0"/>
              </a:buClr>
              <a:buSzPts val="2400"/>
              <a:buFont typeface="Arial"/>
              <a:buNone/>
            </a:pPr>
            <a:endParaRPr sz="2400" b="1">
              <a:solidFill>
                <a:srgbClr val="0070C0"/>
              </a:solidFill>
            </a:endParaRPr>
          </a:p>
          <a:p>
            <a:pPr marL="0" lvl="0" indent="0" algn="l" rtl="0">
              <a:lnSpc>
                <a:spcPct val="107916"/>
              </a:lnSpc>
              <a:spcBef>
                <a:spcPts val="0"/>
              </a:spcBef>
              <a:spcAft>
                <a:spcPts val="0"/>
              </a:spcAft>
              <a:buClr>
                <a:schemeClr val="dk1"/>
              </a:buClr>
              <a:buSzPts val="1100"/>
              <a:buFont typeface="Arial"/>
              <a:buNone/>
            </a:pPr>
            <a:r>
              <a:rPr lang="el-G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endParaRPr sz="1100" b="1">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l-GR" sz="1100" b="1">
                <a:solidFill>
                  <a:schemeClr val="dk1"/>
                </a:solidFill>
                <a:latin typeface="Calibri"/>
                <a:ea typeface="Calibri"/>
                <a:cs typeface="Calibri"/>
                <a:sym typeface="Calibri"/>
              </a:rPr>
              <a:t>Τηλεργαζόμενοι ανά κατηγορία εργοδότη, περίοδος 2005 – 2014 (ΗΠΑ)            </a:t>
            </a:r>
            <a:endParaRPr sz="2400" b="1">
              <a:solidFill>
                <a:srgbClr val="0070C0"/>
              </a:solidFill>
            </a:endParaRPr>
          </a:p>
          <a:p>
            <a:pPr marL="0" lvl="0" indent="0" algn="just" rtl="0">
              <a:spcBef>
                <a:spcPts val="800"/>
              </a:spcBef>
              <a:spcAft>
                <a:spcPts val="0"/>
              </a:spcAft>
              <a:buNone/>
            </a:pPr>
            <a:endParaRPr sz="1000" b="1">
              <a:latin typeface="Calibri"/>
              <a:ea typeface="Calibri"/>
              <a:cs typeface="Calibri"/>
              <a:sym typeface="Calibri"/>
            </a:endParaRPr>
          </a:p>
          <a:p>
            <a:pPr marL="0" lvl="0" indent="0" algn="l" rtl="0">
              <a:lnSpc>
                <a:spcPct val="107916"/>
              </a:lnSpc>
              <a:spcBef>
                <a:spcPts val="300"/>
              </a:spcBef>
              <a:spcAft>
                <a:spcPts val="800"/>
              </a:spcAft>
              <a:buClr>
                <a:schemeClr val="dk1"/>
              </a:buClr>
              <a:buSzPts val="1100"/>
              <a:buFont typeface="Arial"/>
              <a:buNone/>
            </a:pPr>
            <a:endParaRPr sz="1200" b="1">
              <a:solidFill>
                <a:srgbClr val="FFFFFF"/>
              </a:solidFill>
            </a:endParaRPr>
          </a:p>
        </p:txBody>
      </p:sp>
      <p:pic>
        <p:nvPicPr>
          <p:cNvPr id="118" name="Google Shape;118;gbe86278dee_0_62"/>
          <p:cNvPicPr preferRelativeResize="0"/>
          <p:nvPr/>
        </p:nvPicPr>
        <p:blipFill>
          <a:blip r:embed="rId4">
            <a:alphaModFix/>
          </a:blip>
          <a:stretch>
            <a:fillRect/>
          </a:stretch>
        </p:blipFill>
        <p:spPr>
          <a:xfrm>
            <a:off x="940850" y="2084100"/>
            <a:ext cx="4715975" cy="2945100"/>
          </a:xfrm>
          <a:prstGeom prst="rect">
            <a:avLst/>
          </a:prstGeom>
          <a:solidFill>
            <a:srgbClr val="014A8F"/>
          </a:solidFill>
          <a:ln w="25400" cap="flat" cmpd="sng">
            <a:solidFill>
              <a:srgbClr val="014A8F"/>
            </a:solidFill>
            <a:prstDash val="solid"/>
            <a:round/>
            <a:headEnd type="none" w="sm" len="sm"/>
            <a:tailEnd type="none" w="sm" len="sm"/>
          </a:ln>
        </p:spPr>
      </p:pic>
      <p:sp>
        <p:nvSpPr>
          <p:cNvPr id="119" name="Google Shape;119;gbe86278dee_0_62"/>
          <p:cNvSpPr/>
          <p:nvPr/>
        </p:nvSpPr>
        <p:spPr>
          <a:xfrm>
            <a:off x="8890750" y="830600"/>
            <a:ext cx="2736300" cy="5297700"/>
          </a:xfrm>
          <a:prstGeom prst="roundRect">
            <a:avLst>
              <a:gd name="adj" fmla="val 16667"/>
            </a:avLst>
          </a:prstGeom>
          <a:solidFill>
            <a:schemeClr val="bg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7916"/>
              </a:lnSpc>
              <a:spcBef>
                <a:spcPts val="0"/>
              </a:spcBef>
              <a:spcAft>
                <a:spcPts val="0"/>
              </a:spcAft>
              <a:buNone/>
            </a:pPr>
            <a:endParaRPr sz="1000" dirty="0">
              <a:solidFill>
                <a:schemeClr val="dk1"/>
              </a:solidFill>
            </a:endParaRPr>
          </a:p>
          <a:p>
            <a:pPr marL="0" lvl="0" indent="0" algn="l" rtl="0">
              <a:lnSpc>
                <a:spcPct val="107916"/>
              </a:lnSpc>
              <a:spcBef>
                <a:spcPts val="800"/>
              </a:spcBef>
              <a:spcAft>
                <a:spcPts val="0"/>
              </a:spcAft>
              <a:buNone/>
            </a:pPr>
            <a:r>
              <a:rPr lang="el-GR" sz="1000" dirty="0">
                <a:solidFill>
                  <a:schemeClr val="dk1"/>
                </a:solidFill>
              </a:rPr>
              <a:t>Σύμφωνα με εκτιμήσεις του </a:t>
            </a:r>
            <a:r>
              <a:rPr lang="el-GR" sz="1000" dirty="0" err="1">
                <a:solidFill>
                  <a:schemeClr val="dk1"/>
                </a:solidFill>
              </a:rPr>
              <a:t>Telework</a:t>
            </a:r>
            <a:r>
              <a:rPr lang="el-GR" sz="1000" dirty="0">
                <a:solidFill>
                  <a:schemeClr val="dk1"/>
                </a:solidFill>
              </a:rPr>
              <a:t> Research </a:t>
            </a:r>
            <a:r>
              <a:rPr lang="el-GR" sz="1000" dirty="0" err="1">
                <a:solidFill>
                  <a:schemeClr val="dk1"/>
                </a:solidFill>
              </a:rPr>
              <a:t>Network</a:t>
            </a:r>
            <a:r>
              <a:rPr lang="el-GR" sz="1000" dirty="0">
                <a:solidFill>
                  <a:schemeClr val="dk1"/>
                </a:solidFill>
              </a:rPr>
              <a:t>, οι μισές περίπου θέσεις εργασίας στις ανεπτυγμένες χώρες όπως η ΗΠΑ, ο Καναδάς και το Ηνωμένο Βασίλειο θα μπορούσαν να υπαχθούν σε καθεστώς τηλεργασίας, τουλάχιστον σε μερική βάση. </a:t>
            </a:r>
            <a:endParaRPr sz="1000" dirty="0">
              <a:solidFill>
                <a:schemeClr val="dk1"/>
              </a:solidFill>
            </a:endParaRPr>
          </a:p>
          <a:p>
            <a:pPr marL="0" lvl="0" indent="0" algn="l" rtl="0">
              <a:lnSpc>
                <a:spcPct val="107916"/>
              </a:lnSpc>
              <a:spcBef>
                <a:spcPts val="800"/>
              </a:spcBef>
              <a:spcAft>
                <a:spcPts val="0"/>
              </a:spcAft>
              <a:buNone/>
            </a:pPr>
            <a:r>
              <a:rPr lang="el-GR" sz="1000" dirty="0">
                <a:solidFill>
                  <a:schemeClr val="dk1"/>
                </a:solidFill>
              </a:rPr>
              <a:t>Το όφελος για τις επιχειρήσεις και τους εργαζόμενους από την εφαρμογή της τηλεργασίας έχει υπολογιστεί από 52 εκ. δολάρια σε ΗΒ και Καναδά έως 645 εκ. δολάρια ετησίως στις ΗΠΑ.</a:t>
            </a:r>
            <a:endParaRPr sz="1000" dirty="0">
              <a:solidFill>
                <a:schemeClr val="dk1"/>
              </a:solidFill>
            </a:endParaRPr>
          </a:p>
          <a:p>
            <a:pPr marL="0" lvl="0" indent="0" algn="l" rtl="0">
              <a:lnSpc>
                <a:spcPct val="107916"/>
              </a:lnSpc>
              <a:spcBef>
                <a:spcPts val="800"/>
              </a:spcBef>
              <a:spcAft>
                <a:spcPts val="0"/>
              </a:spcAft>
              <a:buNone/>
            </a:pPr>
            <a:r>
              <a:rPr lang="el-GR" sz="1000" dirty="0">
                <a:solidFill>
                  <a:schemeClr val="dk1"/>
                </a:solidFill>
              </a:rPr>
              <a:t>Από το 2000, σύμφωνα με τον ομοσπονδιακό νόμο των ΗΠΑ κάθε υπάλληλος της κυβέρνησης των ΗΠΑ εργάζεται από το σπίτι στο μέγιστο δυνατό βαθμό.</a:t>
            </a:r>
            <a:endParaRPr sz="1000" dirty="0">
              <a:solidFill>
                <a:schemeClr val="dk1"/>
              </a:solidFill>
            </a:endParaRPr>
          </a:p>
          <a:p>
            <a:pPr marL="0" lvl="0" indent="0" algn="l" rtl="0">
              <a:lnSpc>
                <a:spcPct val="107916"/>
              </a:lnSpc>
              <a:spcBef>
                <a:spcPts val="800"/>
              </a:spcBef>
              <a:spcAft>
                <a:spcPts val="0"/>
              </a:spcAft>
              <a:buNone/>
            </a:pPr>
            <a:r>
              <a:rPr lang="el-GR" sz="1000" dirty="0">
                <a:solidFill>
                  <a:schemeClr val="dk1"/>
                </a:solidFill>
              </a:rPr>
              <a:t>Το 68,9% των απασχολούμενων Καναδών έκαναν τουλάχιστον “κινητή εργασία” έως το 2012, με τον αριθμό να αυξάνεται στο 73% έως το 2016. </a:t>
            </a:r>
            <a:endParaRPr sz="1000" dirty="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l-GR" sz="1000" dirty="0">
                <a:solidFill>
                  <a:schemeClr val="dk1"/>
                </a:solidFill>
              </a:rPr>
              <a:t>Μεταξύ των παραγόντων που οδήγησαν σε αυτήν την τάση ήταν μείωση των χρόνων μετακίνησης, η επιθυμία για ισορροπία εργασιακής-κοινωνικής ζωής, ο πολλαπλασιασμός των κινητών συσκευών, η ανάπτυξη περιβάλλοντος </a:t>
            </a:r>
            <a:r>
              <a:rPr lang="el-GR" sz="1000" dirty="0" err="1">
                <a:solidFill>
                  <a:schemeClr val="dk1"/>
                </a:solidFill>
              </a:rPr>
              <a:t>cloud</a:t>
            </a:r>
            <a:r>
              <a:rPr lang="el-GR" sz="1000" dirty="0">
                <a:solidFill>
                  <a:schemeClr val="dk1"/>
                </a:solidFill>
              </a:rPr>
              <a:t> και ταχύτερες ταχύτητες δικτύου.</a:t>
            </a:r>
            <a:endParaRPr sz="1000" dirty="0">
              <a:solidFill>
                <a:schemeClr val="dk1"/>
              </a:solidFill>
            </a:endParaRPr>
          </a:p>
          <a:p>
            <a:pPr marL="0" lvl="0" indent="0" algn="l" rtl="0">
              <a:spcBef>
                <a:spcPts val="800"/>
              </a:spcBef>
              <a:spcAft>
                <a:spcPts val="0"/>
              </a:spcAft>
              <a:buNone/>
            </a:pPr>
            <a:endParaRPr sz="1000" dirty="0"/>
          </a:p>
        </p:txBody>
      </p:sp>
      <p:graphicFrame>
        <p:nvGraphicFramePr>
          <p:cNvPr id="120" name="Google Shape;120;gbe86278dee_0_62"/>
          <p:cNvGraphicFramePr/>
          <p:nvPr>
            <p:extLst>
              <p:ext uri="{D42A27DB-BD31-4B8C-83A1-F6EECF244321}">
                <p14:modId xmlns:p14="http://schemas.microsoft.com/office/powerpoint/2010/main" val="3189214611"/>
              </p:ext>
            </p:extLst>
          </p:nvPr>
        </p:nvGraphicFramePr>
        <p:xfrm>
          <a:off x="5851550" y="2084100"/>
          <a:ext cx="2843800" cy="2945100"/>
        </p:xfrm>
        <a:graphic>
          <a:graphicData uri="http://schemas.openxmlformats.org/drawingml/2006/table">
            <a:tbl>
              <a:tblPr>
                <a:noFill/>
                <a:tableStyleId>{AFB01CD0-30B3-42C6-84C6-22A1E732F694}</a:tableStyleId>
              </a:tblPr>
              <a:tblGrid>
                <a:gridCol w="1421900">
                  <a:extLst>
                    <a:ext uri="{9D8B030D-6E8A-4147-A177-3AD203B41FA5}">
                      <a16:colId xmlns:a16="http://schemas.microsoft.com/office/drawing/2014/main" xmlns="" val="20000"/>
                    </a:ext>
                  </a:extLst>
                </a:gridCol>
                <a:gridCol w="1421900">
                  <a:extLst>
                    <a:ext uri="{9D8B030D-6E8A-4147-A177-3AD203B41FA5}">
                      <a16:colId xmlns:a16="http://schemas.microsoft.com/office/drawing/2014/main" xmlns="" val="20001"/>
                    </a:ext>
                  </a:extLst>
                </a:gridCol>
              </a:tblGrid>
              <a:tr h="510484">
                <a:tc>
                  <a:txBody>
                    <a:bodyPr/>
                    <a:lstStyle/>
                    <a:p>
                      <a:pPr marL="0" lvl="0" indent="0" algn="just" rtl="0">
                        <a:spcBef>
                          <a:spcPts val="300"/>
                        </a:spcBef>
                        <a:spcAft>
                          <a:spcPts val="300"/>
                        </a:spcAft>
                        <a:buNone/>
                      </a:pPr>
                      <a:r>
                        <a:rPr lang="el-GR" sz="1000" b="1" dirty="0"/>
                        <a:t>Κατηγορία Εργοδότη</a:t>
                      </a:r>
                      <a:endParaRPr sz="1000" b="1" dirty="0"/>
                    </a:p>
                  </a:txBody>
                  <a:tcPr marL="68575" marR="68575" marT="0" marB="0">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tc>
                  <a:txBody>
                    <a:bodyPr/>
                    <a:lstStyle/>
                    <a:p>
                      <a:pPr marL="0" lvl="0" indent="0" algn="ctr" rtl="0">
                        <a:spcBef>
                          <a:spcPts val="300"/>
                        </a:spcBef>
                        <a:spcAft>
                          <a:spcPts val="0"/>
                        </a:spcAft>
                        <a:buNone/>
                      </a:pPr>
                      <a:r>
                        <a:rPr lang="el-GR" sz="1000" b="1" dirty="0"/>
                        <a:t>Ανάπτυξη τηλεργασίας (ΗΠΑ)</a:t>
                      </a:r>
                      <a:endParaRPr sz="1000" b="1" dirty="0"/>
                    </a:p>
                    <a:p>
                      <a:pPr marL="0" lvl="0" indent="0" algn="ctr" rtl="0">
                        <a:spcBef>
                          <a:spcPts val="300"/>
                        </a:spcBef>
                        <a:spcAft>
                          <a:spcPts val="300"/>
                        </a:spcAft>
                        <a:buNone/>
                      </a:pPr>
                      <a:r>
                        <a:rPr lang="el-GR" sz="1000" b="1" dirty="0"/>
                        <a:t>2005-2014 (%)</a:t>
                      </a:r>
                      <a:endParaRPr sz="1000" b="1" dirty="0"/>
                    </a:p>
                  </a:txBody>
                  <a:tcPr marL="68575" marR="68575" marT="0" marB="0">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71216">
                <a:tc>
                  <a:txBody>
                    <a:bodyPr/>
                    <a:lstStyle/>
                    <a:p>
                      <a:pPr marL="0" lvl="0" indent="0" algn="l" rtl="0">
                        <a:spcBef>
                          <a:spcPts val="300"/>
                        </a:spcBef>
                        <a:spcAft>
                          <a:spcPts val="300"/>
                        </a:spcAft>
                        <a:buNone/>
                      </a:pPr>
                      <a:r>
                        <a:rPr lang="el-GR" sz="1000"/>
                        <a:t>Εταιρείες (κερδοσκοπικοί φορείς)</a:t>
                      </a:r>
                      <a:endParaRPr sz="1000"/>
                    </a:p>
                  </a:txBody>
                  <a:tcPr marL="68575" marR="68575" marT="0" marB="0">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tc>
                  <a:txBody>
                    <a:bodyPr/>
                    <a:lstStyle/>
                    <a:p>
                      <a:pPr marL="0" lvl="0" indent="0" algn="ctr" rtl="0">
                        <a:spcBef>
                          <a:spcPts val="300"/>
                        </a:spcBef>
                        <a:spcAft>
                          <a:spcPts val="300"/>
                        </a:spcAft>
                        <a:buNone/>
                      </a:pPr>
                      <a:r>
                        <a:rPr lang="el-GR" sz="1000" dirty="0"/>
                        <a:t>94,8</a:t>
                      </a:r>
                      <a:endParaRPr sz="1000" dirty="0"/>
                    </a:p>
                  </a:txBody>
                  <a:tcPr marL="68575" marR="68575" marT="0" marB="0"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92680">
                <a:tc>
                  <a:txBody>
                    <a:bodyPr/>
                    <a:lstStyle/>
                    <a:p>
                      <a:pPr marL="0" lvl="0" indent="0" algn="l" rtl="0">
                        <a:spcBef>
                          <a:spcPts val="300"/>
                        </a:spcBef>
                        <a:spcAft>
                          <a:spcPts val="300"/>
                        </a:spcAft>
                        <a:buNone/>
                      </a:pPr>
                      <a:r>
                        <a:rPr lang="el-GR" sz="1000"/>
                        <a:t>Μη κερδοσκοπικοί φορείς</a:t>
                      </a:r>
                      <a:endParaRPr sz="1000"/>
                    </a:p>
                  </a:txBody>
                  <a:tcPr marL="68575" marR="68575" marT="0" marB="0">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tc>
                  <a:txBody>
                    <a:bodyPr/>
                    <a:lstStyle/>
                    <a:p>
                      <a:pPr marL="0" lvl="0" indent="0" algn="ctr" rtl="0">
                        <a:spcBef>
                          <a:spcPts val="300"/>
                        </a:spcBef>
                        <a:spcAft>
                          <a:spcPts val="300"/>
                        </a:spcAft>
                        <a:buNone/>
                      </a:pPr>
                      <a:r>
                        <a:rPr lang="el-GR" sz="1000"/>
                        <a:t>105,1</a:t>
                      </a:r>
                      <a:endParaRPr sz="1000"/>
                    </a:p>
                  </a:txBody>
                  <a:tcPr marL="68575" marR="68575" marT="0" marB="0"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92680">
                <a:tc>
                  <a:txBody>
                    <a:bodyPr/>
                    <a:lstStyle/>
                    <a:p>
                      <a:pPr marL="0" lvl="0" indent="0" algn="l" rtl="0">
                        <a:spcBef>
                          <a:spcPts val="300"/>
                        </a:spcBef>
                        <a:spcAft>
                          <a:spcPts val="300"/>
                        </a:spcAft>
                        <a:buNone/>
                      </a:pPr>
                      <a:r>
                        <a:rPr lang="el-GR" sz="1000"/>
                        <a:t>Τοπική Κυβέρνηση</a:t>
                      </a:r>
                      <a:endParaRPr sz="1000"/>
                    </a:p>
                  </a:txBody>
                  <a:tcPr marL="68575" marR="68575" marT="0" marB="0">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tc>
                  <a:txBody>
                    <a:bodyPr/>
                    <a:lstStyle/>
                    <a:p>
                      <a:pPr marL="0" lvl="0" indent="0" algn="ctr" rtl="0">
                        <a:spcBef>
                          <a:spcPts val="300"/>
                        </a:spcBef>
                        <a:spcAft>
                          <a:spcPts val="300"/>
                        </a:spcAft>
                        <a:buNone/>
                      </a:pPr>
                      <a:r>
                        <a:rPr lang="el-GR" sz="1000" dirty="0"/>
                        <a:t>78,5</a:t>
                      </a:r>
                      <a:endParaRPr sz="1000" dirty="0"/>
                    </a:p>
                  </a:txBody>
                  <a:tcPr marL="68575" marR="68575" marT="0" marB="0"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92680">
                <a:tc>
                  <a:txBody>
                    <a:bodyPr/>
                    <a:lstStyle/>
                    <a:p>
                      <a:pPr marL="0" lvl="0" indent="0" algn="l" rtl="0">
                        <a:spcBef>
                          <a:spcPts val="300"/>
                        </a:spcBef>
                        <a:spcAft>
                          <a:spcPts val="300"/>
                        </a:spcAft>
                        <a:buNone/>
                      </a:pPr>
                      <a:r>
                        <a:rPr lang="el-GR" sz="1000"/>
                        <a:t>Πολιτειακή Κυβέρνηση</a:t>
                      </a:r>
                      <a:endParaRPr sz="1000"/>
                    </a:p>
                  </a:txBody>
                  <a:tcPr marL="68575" marR="68575" marT="0" marB="0">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tc>
                  <a:txBody>
                    <a:bodyPr/>
                    <a:lstStyle/>
                    <a:p>
                      <a:pPr marL="0" lvl="0" indent="0" algn="ctr" rtl="0">
                        <a:spcBef>
                          <a:spcPts val="300"/>
                        </a:spcBef>
                        <a:spcAft>
                          <a:spcPts val="300"/>
                        </a:spcAft>
                        <a:buNone/>
                      </a:pPr>
                      <a:r>
                        <a:rPr lang="el-GR" sz="1000"/>
                        <a:t>130,9</a:t>
                      </a:r>
                      <a:endParaRPr sz="1000"/>
                    </a:p>
                  </a:txBody>
                  <a:tcPr marL="68575" marR="68575" marT="0" marB="0"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92680">
                <a:tc>
                  <a:txBody>
                    <a:bodyPr/>
                    <a:lstStyle/>
                    <a:p>
                      <a:pPr marL="0" lvl="0" indent="0" algn="l" rtl="0">
                        <a:spcBef>
                          <a:spcPts val="300"/>
                        </a:spcBef>
                        <a:spcAft>
                          <a:spcPts val="300"/>
                        </a:spcAft>
                        <a:buNone/>
                      </a:pPr>
                      <a:r>
                        <a:rPr lang="el-GR" sz="1000"/>
                        <a:t>Ομοσπονδιακή Κυβέρνηση</a:t>
                      </a:r>
                      <a:endParaRPr sz="1000"/>
                    </a:p>
                  </a:txBody>
                  <a:tcPr marL="68575" marR="68575" marT="0" marB="0">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tc>
                  <a:txBody>
                    <a:bodyPr/>
                    <a:lstStyle/>
                    <a:p>
                      <a:pPr marL="0" lvl="0" indent="0" algn="ctr" rtl="0">
                        <a:spcBef>
                          <a:spcPts val="300"/>
                        </a:spcBef>
                        <a:spcAft>
                          <a:spcPts val="300"/>
                        </a:spcAft>
                        <a:buNone/>
                      </a:pPr>
                      <a:r>
                        <a:rPr lang="el-GR" sz="1000"/>
                        <a:t>423,3</a:t>
                      </a:r>
                      <a:endParaRPr sz="1000"/>
                    </a:p>
                  </a:txBody>
                  <a:tcPr marL="68575" marR="68575" marT="0" marB="0"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92680">
                <a:tc>
                  <a:txBody>
                    <a:bodyPr/>
                    <a:lstStyle/>
                    <a:p>
                      <a:pPr marL="0" lvl="0" indent="0" algn="l" rtl="0">
                        <a:spcBef>
                          <a:spcPts val="300"/>
                        </a:spcBef>
                        <a:spcAft>
                          <a:spcPts val="300"/>
                        </a:spcAft>
                        <a:buNone/>
                      </a:pPr>
                      <a:r>
                        <a:rPr lang="el-GR" sz="1000" b="1"/>
                        <a:t>Συνολική ανάπτυξη τηλεργασίας</a:t>
                      </a:r>
                      <a:endParaRPr sz="1000" b="1"/>
                    </a:p>
                  </a:txBody>
                  <a:tcPr marL="68575" marR="68575" marT="0" marB="0">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tc>
                  <a:txBody>
                    <a:bodyPr/>
                    <a:lstStyle/>
                    <a:p>
                      <a:pPr marL="0" lvl="0" indent="0" algn="ctr" rtl="0">
                        <a:spcBef>
                          <a:spcPts val="300"/>
                        </a:spcBef>
                        <a:spcAft>
                          <a:spcPts val="300"/>
                        </a:spcAft>
                        <a:buNone/>
                      </a:pPr>
                      <a:r>
                        <a:rPr lang="el-GR" sz="1000" b="1" dirty="0"/>
                        <a:t>102,1</a:t>
                      </a:r>
                      <a:endParaRPr sz="1000" b="1" dirty="0"/>
                    </a:p>
                  </a:txBody>
                  <a:tcPr marL="68575" marR="68575" marT="0" marB="0"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be86278dee_0_162"/>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27" name="Google Shape;127;gbe86278dee_0_162"/>
          <p:cNvSpPr txBox="1"/>
          <p:nvPr/>
        </p:nvSpPr>
        <p:spPr>
          <a:xfrm>
            <a:off x="873125" y="381625"/>
            <a:ext cx="10906200" cy="5466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2400"/>
              <a:buFont typeface="Arial"/>
              <a:buNone/>
            </a:pPr>
            <a:r>
              <a:rPr lang="el-GR" sz="2400" b="1">
                <a:solidFill>
                  <a:srgbClr val="0070C0"/>
                </a:solidFill>
              </a:rPr>
              <a:t>Η τηλεργασία διεθνώς</a:t>
            </a:r>
            <a:endParaRPr sz="2400" b="1">
              <a:solidFill>
                <a:srgbClr val="0070C0"/>
              </a:solidFill>
            </a:endParaRPr>
          </a:p>
          <a:p>
            <a:pPr marL="0" lvl="0" indent="0" algn="ctr" rtl="0">
              <a:spcBef>
                <a:spcPts val="0"/>
              </a:spcBef>
              <a:spcAft>
                <a:spcPts val="0"/>
              </a:spcAft>
              <a:buClr>
                <a:srgbClr val="0070C0"/>
              </a:buClr>
              <a:buSzPts val="2400"/>
              <a:buFont typeface="Arial"/>
              <a:buNone/>
            </a:pPr>
            <a:endParaRPr sz="2400" b="1">
              <a:solidFill>
                <a:srgbClr val="0070C0"/>
              </a:solidFill>
            </a:endParaRPr>
          </a:p>
          <a:p>
            <a:pPr marL="0" marR="0" lvl="0" indent="0" algn="ctr" rtl="0">
              <a:lnSpc>
                <a:spcPct val="100000"/>
              </a:lnSpc>
              <a:spcBef>
                <a:spcPts val="0"/>
              </a:spcBef>
              <a:spcAft>
                <a:spcPts val="0"/>
              </a:spcAft>
              <a:buClr>
                <a:srgbClr val="0070C0"/>
              </a:buClr>
              <a:buSzPts val="2400"/>
              <a:buFont typeface="Arial"/>
              <a:buNone/>
            </a:pPr>
            <a:endParaRPr sz="2400" b="1">
              <a:solidFill>
                <a:srgbClr val="0070C0"/>
              </a:solidFill>
            </a:endParaRPr>
          </a:p>
          <a:p>
            <a:pPr marL="0" marR="0" lvl="0" indent="0" algn="ctr" rtl="0">
              <a:lnSpc>
                <a:spcPct val="100000"/>
              </a:lnSpc>
              <a:spcBef>
                <a:spcPts val="0"/>
              </a:spcBef>
              <a:spcAft>
                <a:spcPts val="0"/>
              </a:spcAft>
              <a:buClr>
                <a:srgbClr val="000000"/>
              </a:buClr>
              <a:buSzPts val="2400"/>
              <a:buFont typeface="Arial"/>
              <a:buNone/>
            </a:pPr>
            <a:endParaRPr sz="24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Arial"/>
              <a:buNone/>
            </a:pPr>
            <a:r>
              <a:rPr lang="el-GR" sz="1200" b="1" i="0" u="none">
                <a:solidFill>
                  <a:srgbClr val="FFFFFF"/>
                </a:solidFill>
                <a:latin typeface="Arial"/>
                <a:ea typeface="Arial"/>
                <a:cs typeface="Arial"/>
                <a:sym typeface="Arial"/>
              </a:rPr>
              <a:t>Ποιο</a:t>
            </a:r>
            <a:endParaRPr/>
          </a:p>
        </p:txBody>
      </p:sp>
      <p:graphicFrame>
        <p:nvGraphicFramePr>
          <p:cNvPr id="128" name="Google Shape;128;gbe86278dee_0_162"/>
          <p:cNvGraphicFramePr/>
          <p:nvPr>
            <p:extLst>
              <p:ext uri="{D42A27DB-BD31-4B8C-83A1-F6EECF244321}">
                <p14:modId xmlns:p14="http://schemas.microsoft.com/office/powerpoint/2010/main" val="449483864"/>
              </p:ext>
            </p:extLst>
          </p:nvPr>
        </p:nvGraphicFramePr>
        <p:xfrm>
          <a:off x="873125" y="914400"/>
          <a:ext cx="10808800" cy="5121725"/>
        </p:xfrm>
        <a:graphic>
          <a:graphicData uri="http://schemas.openxmlformats.org/drawingml/2006/table">
            <a:tbl>
              <a:tblPr>
                <a:noFill/>
                <a:tableStyleId>{AFB01CD0-30B3-42C6-84C6-22A1E732F694}</a:tableStyleId>
              </a:tblPr>
              <a:tblGrid>
                <a:gridCol w="885300">
                  <a:extLst>
                    <a:ext uri="{9D8B030D-6E8A-4147-A177-3AD203B41FA5}">
                      <a16:colId xmlns:a16="http://schemas.microsoft.com/office/drawing/2014/main" xmlns="" val="20000"/>
                    </a:ext>
                  </a:extLst>
                </a:gridCol>
                <a:gridCol w="978175">
                  <a:extLst>
                    <a:ext uri="{9D8B030D-6E8A-4147-A177-3AD203B41FA5}">
                      <a16:colId xmlns:a16="http://schemas.microsoft.com/office/drawing/2014/main" xmlns="" val="20001"/>
                    </a:ext>
                  </a:extLst>
                </a:gridCol>
                <a:gridCol w="2732550">
                  <a:extLst>
                    <a:ext uri="{9D8B030D-6E8A-4147-A177-3AD203B41FA5}">
                      <a16:colId xmlns:a16="http://schemas.microsoft.com/office/drawing/2014/main" xmlns="" val="20002"/>
                    </a:ext>
                  </a:extLst>
                </a:gridCol>
                <a:gridCol w="6212775">
                  <a:extLst>
                    <a:ext uri="{9D8B030D-6E8A-4147-A177-3AD203B41FA5}">
                      <a16:colId xmlns:a16="http://schemas.microsoft.com/office/drawing/2014/main" xmlns="" val="20003"/>
                    </a:ext>
                  </a:extLst>
                </a:gridCol>
              </a:tblGrid>
              <a:tr h="409075">
                <a:tc>
                  <a:txBody>
                    <a:bodyPr/>
                    <a:lstStyle/>
                    <a:p>
                      <a:pPr marL="0" lvl="0" indent="0" algn="ctr" rtl="0">
                        <a:spcBef>
                          <a:spcPts val="0"/>
                        </a:spcBef>
                        <a:spcAft>
                          <a:spcPts val="0"/>
                        </a:spcAft>
                        <a:buNone/>
                      </a:pPr>
                      <a:r>
                        <a:rPr lang="el-GR" sz="1000" b="1" dirty="0"/>
                        <a:t>Χώρα</a:t>
                      </a:r>
                      <a:endParaRPr sz="1000" b="1" dirty="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ctr" rtl="0">
                        <a:spcBef>
                          <a:spcPts val="0"/>
                        </a:spcBef>
                        <a:spcAft>
                          <a:spcPts val="0"/>
                        </a:spcAft>
                        <a:buNone/>
                      </a:pPr>
                      <a:r>
                        <a:rPr lang="el-GR" sz="1000" b="1" dirty="0"/>
                        <a:t>Έτος νομοθέτησης</a:t>
                      </a:r>
                      <a:endParaRPr sz="1000" b="1" dirty="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ctr" rtl="0">
                        <a:spcBef>
                          <a:spcPts val="0"/>
                        </a:spcBef>
                        <a:spcAft>
                          <a:spcPts val="0"/>
                        </a:spcAft>
                        <a:buNone/>
                      </a:pPr>
                      <a:r>
                        <a:rPr lang="el-GR" sz="1000" b="1"/>
                        <a:t>Σκοπός</a:t>
                      </a:r>
                      <a:endParaRPr sz="1000" b="1"/>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ctr" rtl="0">
                        <a:spcBef>
                          <a:spcPts val="0"/>
                        </a:spcBef>
                        <a:spcAft>
                          <a:spcPts val="0"/>
                        </a:spcAft>
                        <a:buNone/>
                      </a:pPr>
                      <a:r>
                        <a:rPr lang="el-GR" sz="1000" b="1" dirty="0"/>
                        <a:t>Προώθηση τηλεργασίας</a:t>
                      </a:r>
                      <a:endParaRPr sz="1000" b="1" dirty="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extLst>
                  <a:ext uri="{0D108BD9-81ED-4DB2-BD59-A6C34878D82A}">
                    <a16:rowId xmlns:a16="http://schemas.microsoft.com/office/drawing/2014/main" xmlns="" val="10000"/>
                  </a:ext>
                </a:extLst>
              </a:tr>
              <a:tr h="682800">
                <a:tc>
                  <a:txBody>
                    <a:bodyPr/>
                    <a:lstStyle/>
                    <a:p>
                      <a:pPr marL="0" lvl="0" indent="0" algn="l" rtl="0">
                        <a:spcBef>
                          <a:spcPts val="0"/>
                        </a:spcBef>
                        <a:spcAft>
                          <a:spcPts val="0"/>
                        </a:spcAft>
                        <a:buNone/>
                      </a:pPr>
                      <a:r>
                        <a:rPr lang="el-GR" sz="1000"/>
                        <a:t>Ιαπωνία</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dirty="0"/>
                        <a:t>2012</a:t>
                      </a:r>
                      <a:endParaRPr sz="1000" dirty="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a:t>Ισορροπία οικογενειακής-επαγγελματικής ζωής</a:t>
                      </a:r>
                      <a:endParaRPr sz="1000"/>
                    </a:p>
                    <a:p>
                      <a:pPr marL="0" lvl="0" indent="0" algn="l" rtl="0">
                        <a:spcBef>
                          <a:spcPts val="0"/>
                        </a:spcBef>
                        <a:spcAft>
                          <a:spcPts val="0"/>
                        </a:spcAft>
                        <a:buNone/>
                      </a:pPr>
                      <a:r>
                        <a:rPr lang="el-GR" sz="1000"/>
                        <a:t>Αναζωογόνηση επαρχιακών περιοχών</a:t>
                      </a:r>
                      <a:endParaRPr sz="1000"/>
                    </a:p>
                    <a:p>
                      <a:pPr marL="0" lvl="0" indent="0" algn="l" rtl="0">
                        <a:spcBef>
                          <a:spcPts val="0"/>
                        </a:spcBef>
                        <a:spcAft>
                          <a:spcPts val="0"/>
                        </a:spcAft>
                        <a:buNone/>
                      </a:pPr>
                      <a:r>
                        <a:rPr lang="el-GR" sz="1000"/>
                        <a:t>Αντιμετώπιση της μείωσης του εργατικού δυναμικού </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a:t>“Nationwide Development Project for Teleworking”: διοργάνωση σεμιναρίων παρουσιάζοντας τα οφέλη από την υιοθέτηση αυτής της εργασιακής ρύθμισης </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extLst>
                  <a:ext uri="{0D108BD9-81ED-4DB2-BD59-A6C34878D82A}">
                    <a16:rowId xmlns:a16="http://schemas.microsoft.com/office/drawing/2014/main" xmlns="" val="10001"/>
                  </a:ext>
                </a:extLst>
              </a:tr>
              <a:tr h="835775">
                <a:tc>
                  <a:txBody>
                    <a:bodyPr/>
                    <a:lstStyle/>
                    <a:p>
                      <a:pPr marL="0" lvl="0" indent="0" algn="l" rtl="0">
                        <a:spcBef>
                          <a:spcPts val="0"/>
                        </a:spcBef>
                        <a:spcAft>
                          <a:spcPts val="0"/>
                        </a:spcAft>
                        <a:buNone/>
                      </a:pPr>
                      <a:r>
                        <a:rPr lang="el-GR" sz="1000"/>
                        <a:t>Αργεντινή</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a:t>2009</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a:t>Δημιουργία θέσεων απασχόλησης</a:t>
                      </a:r>
                      <a:endParaRPr sz="1000"/>
                    </a:p>
                    <a:p>
                      <a:pPr marL="0" lvl="0" indent="0" algn="l" rtl="0">
                        <a:spcBef>
                          <a:spcPts val="0"/>
                        </a:spcBef>
                        <a:spcAft>
                          <a:spcPts val="0"/>
                        </a:spcAft>
                        <a:buNone/>
                      </a:pPr>
                      <a:r>
                        <a:rPr lang="el-GR" sz="1000"/>
                        <a:t>Αντιμετώπιση ατμοσφαιρικής ρύπανσης και κυκλοφοριακής συμφόρησης</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a:t>Δημιουργία Δικτύου τηλεργασίας Ανάπτυξη εγχειριδίου βέλτιστων πρακτικών </a:t>
                      </a:r>
                      <a:endParaRPr sz="1000"/>
                    </a:p>
                    <a:p>
                      <a:pPr marL="0" lvl="0" indent="0" algn="l" rtl="0">
                        <a:spcBef>
                          <a:spcPts val="0"/>
                        </a:spcBef>
                        <a:spcAft>
                          <a:spcPts val="0"/>
                        </a:spcAft>
                        <a:buNone/>
                      </a:pPr>
                      <a:r>
                        <a:rPr lang="el-GR" sz="1000"/>
                        <a:t>Τριμερές παρατηρητήριο για την ανάπτυξη προγραμμάτων τηλεργασίας και προώθηση βέλτιστων πρακτικών</a:t>
                      </a:r>
                      <a:endParaRPr sz="1000"/>
                    </a:p>
                    <a:p>
                      <a:pPr marL="0" lvl="0" indent="0" algn="l" rtl="0">
                        <a:spcBef>
                          <a:spcPts val="0"/>
                        </a:spcBef>
                        <a:spcAft>
                          <a:spcPts val="0"/>
                        </a:spcAft>
                        <a:buNone/>
                      </a:pPr>
                      <a:r>
                        <a:rPr lang="el-GR" sz="1000"/>
                        <a:t>Προγράμματα πιστοποίηση δεξιοτήτων τηλεργασίας</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extLst>
                  <a:ext uri="{0D108BD9-81ED-4DB2-BD59-A6C34878D82A}">
                    <a16:rowId xmlns:a16="http://schemas.microsoft.com/office/drawing/2014/main" xmlns="" val="10002"/>
                  </a:ext>
                </a:extLst>
              </a:tr>
              <a:tr h="1603800">
                <a:tc>
                  <a:txBody>
                    <a:bodyPr/>
                    <a:lstStyle/>
                    <a:p>
                      <a:pPr marL="0" lvl="0" indent="0" algn="l" rtl="0">
                        <a:spcBef>
                          <a:spcPts val="0"/>
                        </a:spcBef>
                        <a:spcAft>
                          <a:spcPts val="0"/>
                        </a:spcAft>
                        <a:buNone/>
                      </a:pPr>
                      <a:r>
                        <a:rPr lang="el-GR" sz="1000"/>
                        <a:t>Φινλανδία</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a:t>2000</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a:t>Ανάπτυξη περιφερειακής πολιτικής </a:t>
                      </a:r>
                      <a:endParaRPr sz="1000"/>
                    </a:p>
                    <a:p>
                      <a:pPr marL="0" lvl="0" indent="0" algn="l" rtl="0">
                        <a:spcBef>
                          <a:spcPts val="0"/>
                        </a:spcBef>
                        <a:spcAft>
                          <a:spcPts val="0"/>
                        </a:spcAft>
                        <a:buNone/>
                      </a:pPr>
                      <a:r>
                        <a:rPr lang="el-GR" sz="1000"/>
                        <a:t>Ισορροπία μεταξύ επαγγελματικής και προσωπικής ζωής</a:t>
                      </a:r>
                      <a:endParaRPr sz="1000"/>
                    </a:p>
                    <a:p>
                      <a:pPr marL="0" lvl="0" indent="0" algn="l" rtl="0">
                        <a:spcBef>
                          <a:spcPts val="0"/>
                        </a:spcBef>
                        <a:spcAft>
                          <a:spcPts val="0"/>
                        </a:spcAft>
                        <a:buNone/>
                      </a:pPr>
                      <a:r>
                        <a:rPr lang="el-GR" sz="1000"/>
                        <a:t>Ευημερία των εργαζομένων</a:t>
                      </a:r>
                      <a:endParaRPr sz="1000"/>
                    </a:p>
                    <a:p>
                      <a:pPr marL="0" lvl="0" indent="0" algn="l" rtl="0">
                        <a:spcBef>
                          <a:spcPts val="0"/>
                        </a:spcBef>
                        <a:spcAft>
                          <a:spcPts val="0"/>
                        </a:spcAft>
                        <a:buNone/>
                      </a:pPr>
                      <a:r>
                        <a:rPr lang="el-GR" sz="1000"/>
                        <a:t>Βιωσιμότητα της εργασίας (υπό το πρίσμα της μεγαλύτερης διάρκειας της εργασίας)</a:t>
                      </a:r>
                      <a:endParaRPr sz="1000"/>
                    </a:p>
                    <a:p>
                      <a:pPr marL="0" lvl="0" indent="0" algn="l" rtl="0">
                        <a:spcBef>
                          <a:spcPts val="0"/>
                        </a:spcBef>
                        <a:spcAft>
                          <a:spcPts val="0"/>
                        </a:spcAft>
                        <a:buNone/>
                      </a:pPr>
                      <a:r>
                        <a:rPr lang="el-GR" sz="1000"/>
                        <a:t>Περιβαλλοντικοί λόγοι (αντιμετώπιση προκλήσεων που απορρέουν από την κλιματική αλλαγή)</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a:t>Δημοσίευση ενός «οδηγού εργοδότη για την τηλεργασία»  για την ανάπτυξη της τηλεργασίας για καλύτερη παραγωγικότητα και ποιότητα εργασίας (2007)</a:t>
                      </a:r>
                      <a:endParaRPr sz="1000"/>
                    </a:p>
                    <a:p>
                      <a:pPr marL="0" lvl="0" indent="0" algn="l" rtl="0">
                        <a:spcBef>
                          <a:spcPts val="0"/>
                        </a:spcBef>
                        <a:spcAft>
                          <a:spcPts val="0"/>
                        </a:spcAft>
                        <a:buNone/>
                      </a:pPr>
                      <a:r>
                        <a:rPr lang="el-GR" sz="1000"/>
                        <a:t>Δημοσίευση έκθεσης παρέχοντας πρακτικές συστάσεις &amp; μέτρα για τη διευκόλυνση της εισαγωγής της τηλεργασίας (2009)</a:t>
                      </a:r>
                      <a:endParaRPr sz="1000"/>
                    </a:p>
                    <a:p>
                      <a:pPr marL="0" lvl="0" indent="0" algn="l" rtl="0">
                        <a:spcBef>
                          <a:spcPts val="0"/>
                        </a:spcBef>
                        <a:spcAft>
                          <a:spcPts val="0"/>
                        </a:spcAft>
                        <a:buNone/>
                      </a:pPr>
                      <a:r>
                        <a:rPr lang="el-GR" sz="1000"/>
                        <a:t>Καθιέρωση εθνικής ημέρας τηλεργασίας από το Φινλανδικό Ινστιτούτο Περιβάλλοντος, σε συνεργασία με τη Microsoft και, από το 2014, από το Φινλανδικό Ινστιτούτο Επαγγελματικής Υγείας. Η εκστρατεία οργανώνεται από ένα δίκτυο 22 οργανισμών, που εκπροσωπούν ένα ευρύ φάσμα δημόσιων και ιδιωτικών φορέων, καθώς και κοινωνικούς εταίρους, συμπεριλαμβανομένου ενός βραβείου για τον  “teleworking manager”  της χρονιάς.</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extLst>
                  <a:ext uri="{0D108BD9-81ED-4DB2-BD59-A6C34878D82A}">
                    <a16:rowId xmlns:a16="http://schemas.microsoft.com/office/drawing/2014/main" xmlns="" val="10003"/>
                  </a:ext>
                </a:extLst>
              </a:tr>
              <a:tr h="755800">
                <a:tc>
                  <a:txBody>
                    <a:bodyPr/>
                    <a:lstStyle/>
                    <a:p>
                      <a:pPr marL="0" lvl="0" indent="0" algn="l" rtl="0">
                        <a:spcBef>
                          <a:spcPts val="0"/>
                        </a:spcBef>
                        <a:spcAft>
                          <a:spcPts val="0"/>
                        </a:spcAft>
                        <a:buNone/>
                      </a:pPr>
                      <a:r>
                        <a:rPr lang="el-GR" sz="1000"/>
                        <a:t>Ηνωμένο Βασίλειο</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a:t>*2002 (φροντιστές &amp; γονείς μικρών παιδιών)</a:t>
                      </a:r>
                      <a:endParaRPr sz="1000"/>
                    </a:p>
                    <a:p>
                      <a:pPr marL="0" lvl="0" indent="0" algn="l" rtl="0">
                        <a:spcBef>
                          <a:spcPts val="0"/>
                        </a:spcBef>
                        <a:spcAft>
                          <a:spcPts val="0"/>
                        </a:spcAft>
                        <a:buNone/>
                      </a:pPr>
                      <a:r>
                        <a:rPr lang="el-GR" sz="1000"/>
                        <a:t>*2014(όλοι οι υπαλληλοι)</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a:solidFill>
                            <a:schemeClr val="dk1"/>
                          </a:solidFill>
                        </a:rPr>
                        <a:t>Αυξηση παραγωγικότητας</a:t>
                      </a:r>
                      <a:endParaRPr sz="1000">
                        <a:solidFill>
                          <a:schemeClr val="dk1"/>
                        </a:solidFill>
                      </a:endParaRPr>
                    </a:p>
                    <a:p>
                      <a:pPr marL="0" lvl="0" indent="0" algn="l" rtl="0">
                        <a:spcBef>
                          <a:spcPts val="0"/>
                        </a:spcBef>
                        <a:spcAft>
                          <a:spcPts val="0"/>
                        </a:spcAft>
                        <a:buNone/>
                      </a:pPr>
                      <a:r>
                        <a:rPr lang="el-GR" sz="1000">
                          <a:solidFill>
                            <a:schemeClr val="dk1"/>
                          </a:solidFill>
                        </a:rPr>
                        <a:t>Ισορροπία μεταξύ επαγγελματικής και οικογενειακής ζωής</a:t>
                      </a:r>
                      <a:endParaRPr sz="100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tc>
                  <a:txBody>
                    <a:bodyPr/>
                    <a:lstStyle/>
                    <a:p>
                      <a:pPr marL="0" lvl="0" indent="0" algn="l" rtl="0">
                        <a:spcBef>
                          <a:spcPts val="0"/>
                        </a:spcBef>
                        <a:spcAft>
                          <a:spcPts val="0"/>
                        </a:spcAft>
                        <a:buNone/>
                      </a:pPr>
                      <a:r>
                        <a:rPr lang="el-GR" sz="1000" dirty="0"/>
                        <a:t>Καθιέρωση “Διαβατηρίου Φροντιστή” : Παρέχεται στους δημόσιους υπαλλήλους και τεκμηριώνει την ευελιξία που απαιτείται για την υποστήριξη του φροντιστή. Ο στόχος είναι να ελαχιστοποιηθεί η ανάγκη επαναδιαπραγμάτευσης της ευελιξίας κάθε φορά που ένας υπάλληλος μετακινείται θέση ή τμήμα ή έχει ανατεθεί νέος διευθυντής</a:t>
                      </a:r>
                      <a:endParaRPr sz="1000" dirty="0"/>
                    </a:p>
                  </a:txBody>
                  <a:tcPr marL="91425" marR="91425" marT="91425" marB="91425" anchor="ctr">
                    <a:lnL w="28575" cap="flat" cmpd="sng" algn="ctr">
                      <a:solidFill>
                        <a:srgbClr val="014A8F"/>
                      </a:solidFill>
                      <a:prstDash val="solid"/>
                      <a:round/>
                      <a:headEnd type="none" w="med" len="med"/>
                      <a:tailEnd type="none" w="med" len="med"/>
                    </a:lnL>
                    <a:lnR w="28575" cap="flat" cmpd="sng" algn="ctr">
                      <a:solidFill>
                        <a:srgbClr val="014A8F"/>
                      </a:solidFill>
                      <a:prstDash val="solid"/>
                      <a:round/>
                      <a:headEnd type="none" w="med" len="med"/>
                      <a:tailEnd type="none" w="med" len="med"/>
                    </a:lnR>
                    <a:lnT w="28575" cap="flat" cmpd="sng" algn="ctr">
                      <a:solidFill>
                        <a:srgbClr val="014A8F"/>
                      </a:solidFill>
                      <a:prstDash val="solid"/>
                      <a:round/>
                      <a:headEnd type="none" w="med" len="med"/>
                      <a:tailEnd type="none" w="med" len="med"/>
                    </a:lnT>
                    <a:lnB w="28575" cap="flat" cmpd="sng" algn="ctr">
                      <a:solidFill>
                        <a:srgbClr val="014A8F"/>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be86278dee_0_1"/>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35" name="Google Shape;135;gbe86278dee_0_1"/>
          <p:cNvSpPr txBox="1"/>
          <p:nvPr/>
        </p:nvSpPr>
        <p:spPr>
          <a:xfrm>
            <a:off x="873125" y="492125"/>
            <a:ext cx="10906200" cy="566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2400"/>
              <a:buFont typeface="Arial"/>
              <a:buNone/>
            </a:pPr>
            <a:r>
              <a:rPr lang="el-GR" sz="2400" b="1">
                <a:solidFill>
                  <a:srgbClr val="0070C0"/>
                </a:solidFill>
              </a:rPr>
              <a:t>Η τηλεργασία στην Ευρώπη</a:t>
            </a:r>
            <a:endParaRPr sz="1400" b="1" i="0" u="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l-GR" sz="1200" b="1" i="0" u="none">
                <a:solidFill>
                  <a:srgbClr val="FFFFFF"/>
                </a:solidFill>
                <a:latin typeface="Arial"/>
                <a:ea typeface="Arial"/>
                <a:cs typeface="Arial"/>
                <a:sym typeface="Arial"/>
              </a:rPr>
              <a:t>Ποιο</a:t>
            </a:r>
            <a:endParaRPr/>
          </a:p>
        </p:txBody>
      </p:sp>
      <p:pic>
        <p:nvPicPr>
          <p:cNvPr id="137" name="Google Shape;137;gbe86278dee_0_1"/>
          <p:cNvPicPr preferRelativeResize="0"/>
          <p:nvPr/>
        </p:nvPicPr>
        <p:blipFill>
          <a:blip r:embed="rId4">
            <a:alphaModFix/>
          </a:blip>
          <a:stretch>
            <a:fillRect/>
          </a:stretch>
        </p:blipFill>
        <p:spPr>
          <a:xfrm>
            <a:off x="1673850" y="970936"/>
            <a:ext cx="8178067" cy="5120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gbe86278dee_0_37"/>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44" name="Google Shape;144;gbe86278dee_0_37"/>
          <p:cNvSpPr txBox="1"/>
          <p:nvPr/>
        </p:nvSpPr>
        <p:spPr>
          <a:xfrm>
            <a:off x="873125" y="492125"/>
            <a:ext cx="10906200" cy="535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2400"/>
              <a:buFont typeface="Arial"/>
              <a:buNone/>
            </a:pPr>
            <a:r>
              <a:rPr lang="el-GR" sz="2400" b="1">
                <a:solidFill>
                  <a:srgbClr val="0070C0"/>
                </a:solidFill>
              </a:rPr>
              <a:t>Η τηλεργασία στην Ευρώπη</a:t>
            </a:r>
            <a:endParaRPr b="1">
              <a:solidFill>
                <a:srgbClr val="0070C0"/>
              </a:solidFill>
            </a:endParaRPr>
          </a:p>
          <a:p>
            <a:pPr marL="0" marR="0" lvl="0" indent="0" algn="ctr" rtl="0">
              <a:lnSpc>
                <a:spcPct val="100000"/>
              </a:lnSpc>
              <a:spcBef>
                <a:spcPts val="0"/>
              </a:spcBef>
              <a:spcAft>
                <a:spcPts val="0"/>
              </a:spcAft>
              <a:buClr>
                <a:srgbClr val="0070C0"/>
              </a:buClr>
              <a:buSzPts val="2400"/>
              <a:buFont typeface="Arial"/>
              <a:buNone/>
            </a:pPr>
            <a:endParaRPr sz="2400" b="1">
              <a:solidFill>
                <a:srgbClr val="0070C0"/>
              </a:solidFill>
            </a:endParaRPr>
          </a:p>
          <a:p>
            <a:pPr marL="0" lvl="0" indent="0" algn="l" rtl="0">
              <a:spcBef>
                <a:spcPts val="0"/>
              </a:spcBef>
              <a:spcAft>
                <a:spcPts val="0"/>
              </a:spcAft>
              <a:buClr>
                <a:schemeClr val="dk1"/>
              </a:buClr>
              <a:buSzPts val="1100"/>
              <a:buFont typeface="Arial"/>
              <a:buNone/>
            </a:pPr>
            <a:r>
              <a:rPr lang="el-GR" sz="1100" b="1">
                <a:solidFill>
                  <a:srgbClr val="44546A"/>
                </a:solidFill>
              </a:rPr>
              <a:t>Ποσοστό εργαζομένων που εκτελούν Τηλεργασία και κινητή εργασία βασισμένη σε ΤΠΕ στην ΕΕ-28, ανά κατηγορία και κράτος – μέλος</a:t>
            </a:r>
            <a:endParaRPr sz="1100" b="1">
              <a:solidFill>
                <a:srgbClr val="44546A"/>
              </a:solidFill>
            </a:endParaRPr>
          </a:p>
          <a:p>
            <a:pPr marL="0" marR="0" lvl="0" indent="0" algn="ctr" rtl="0">
              <a:lnSpc>
                <a:spcPct val="100000"/>
              </a:lnSpc>
              <a:spcBef>
                <a:spcPts val="0"/>
              </a:spcBef>
              <a:spcAft>
                <a:spcPts val="0"/>
              </a:spcAft>
              <a:buClr>
                <a:srgbClr val="000000"/>
              </a:buClr>
              <a:buSzPts val="2400"/>
              <a:buFont typeface="Arial"/>
              <a:buNone/>
            </a:pPr>
            <a:endParaRPr sz="2400"/>
          </a:p>
          <a:p>
            <a:pPr marL="0" marR="0" lvl="0" indent="0" algn="l" rtl="0">
              <a:lnSpc>
                <a:spcPct val="100000"/>
              </a:lnSpc>
              <a:spcBef>
                <a:spcPts val="0"/>
              </a:spcBef>
              <a:spcAft>
                <a:spcPts val="0"/>
              </a:spcAft>
              <a:buClr>
                <a:srgbClr val="FFFFFF"/>
              </a:buClr>
              <a:buSzPts val="1200"/>
              <a:buFont typeface="Arial"/>
              <a:buNone/>
            </a:pPr>
            <a:r>
              <a:rPr lang="el-GR" sz="1200" b="1" i="0" u="none">
                <a:solidFill>
                  <a:srgbClr val="FFFFFF"/>
                </a:solidFill>
                <a:latin typeface="Arial"/>
                <a:ea typeface="Arial"/>
                <a:cs typeface="Arial"/>
                <a:sym typeface="Arial"/>
              </a:rPr>
              <a:t>Ποιο</a:t>
            </a:r>
            <a:endParaRPr/>
          </a:p>
        </p:txBody>
      </p:sp>
      <p:pic>
        <p:nvPicPr>
          <p:cNvPr id="145" name="Google Shape;145;gbe86278dee_0_37"/>
          <p:cNvPicPr preferRelativeResize="0"/>
          <p:nvPr/>
        </p:nvPicPr>
        <p:blipFill>
          <a:blip r:embed="rId4">
            <a:alphaModFix/>
          </a:blip>
          <a:stretch>
            <a:fillRect/>
          </a:stretch>
        </p:blipFill>
        <p:spPr>
          <a:xfrm>
            <a:off x="1704825" y="1676400"/>
            <a:ext cx="7587574" cy="4076700"/>
          </a:xfrm>
          <a:prstGeom prst="rect">
            <a:avLst/>
          </a:prstGeom>
          <a:noFill/>
          <a:ln>
            <a:noFill/>
          </a:ln>
        </p:spPr>
      </p:pic>
      <p:sp>
        <p:nvSpPr>
          <p:cNvPr id="2" name="Θέση υποσέλιδου 1"/>
          <p:cNvSpPr>
            <a:spLocks noGrp="1"/>
          </p:cNvSpPr>
          <p:nvPr>
            <p:ph type="ftr" idx="11"/>
          </p:nvPr>
        </p:nvSpPr>
        <p:spPr>
          <a:xfrm>
            <a:off x="2181885" y="6356350"/>
            <a:ext cx="8392563" cy="365125"/>
          </a:xfrm>
        </p:spPr>
        <p:txBody>
          <a:bodyPr/>
          <a:lstStyle/>
          <a:p>
            <a:r>
              <a:rPr lang="en-US" sz="900" i="1" dirty="0" err="1" smtClean="0"/>
              <a:t>Eurofound</a:t>
            </a:r>
            <a:r>
              <a:rPr lang="en-US" sz="900" i="1" dirty="0" smtClean="0"/>
              <a:t> and the International </a:t>
            </a:r>
            <a:r>
              <a:rPr lang="en-US" sz="900" i="1" dirty="0" err="1" smtClean="0"/>
              <a:t>Labour</a:t>
            </a:r>
            <a:r>
              <a:rPr lang="en-US" sz="900" i="1" dirty="0" smtClean="0"/>
              <a:t> Office (2017), Working anytime, anywhere: The effects on the world of </a:t>
            </a:r>
            <a:r>
              <a:rPr lang="en-US" sz="900" dirty="0"/>
              <a:t>work, Publications Office of the European Union, Luxembourg, and the International </a:t>
            </a:r>
            <a:r>
              <a:rPr lang="en-US" sz="900" dirty="0" err="1"/>
              <a:t>Labour</a:t>
            </a:r>
            <a:r>
              <a:rPr lang="en-US" sz="900" dirty="0"/>
              <a:t> Office, Geneva</a:t>
            </a:r>
            <a:endParaRPr lang="el-GR" sz="900" i="1" dirty="0"/>
          </a:p>
        </p:txBody>
      </p:sp>
      <p:sp>
        <p:nvSpPr>
          <p:cNvPr id="3" name="Θέση αριθμού διαφάνειας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7</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gbe86278dee_0_37"/>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44" name="Google Shape;144;gbe86278dee_0_37"/>
          <p:cNvSpPr txBox="1"/>
          <p:nvPr/>
        </p:nvSpPr>
        <p:spPr>
          <a:xfrm>
            <a:off x="873125" y="492125"/>
            <a:ext cx="10906200" cy="535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2400"/>
              <a:buFont typeface="Arial"/>
              <a:buNone/>
            </a:pPr>
            <a:r>
              <a:rPr lang="el-GR" sz="2400" b="1" dirty="0">
                <a:solidFill>
                  <a:srgbClr val="0070C0"/>
                </a:solidFill>
              </a:rPr>
              <a:t>Η τηλεργασία στην Ευρώπη</a:t>
            </a:r>
            <a:endParaRPr b="1" dirty="0">
              <a:solidFill>
                <a:srgbClr val="0070C0"/>
              </a:solidFill>
            </a:endParaRPr>
          </a:p>
          <a:p>
            <a:pPr marL="0" marR="0" lvl="0" indent="0" algn="ctr" rtl="0">
              <a:lnSpc>
                <a:spcPct val="100000"/>
              </a:lnSpc>
              <a:spcBef>
                <a:spcPts val="0"/>
              </a:spcBef>
              <a:spcAft>
                <a:spcPts val="0"/>
              </a:spcAft>
              <a:buClr>
                <a:srgbClr val="0070C0"/>
              </a:buClr>
              <a:buSzPts val="2400"/>
              <a:buFont typeface="Arial"/>
              <a:buNone/>
            </a:pPr>
            <a:endParaRPr sz="2400" b="1" dirty="0">
              <a:solidFill>
                <a:srgbClr val="0070C0"/>
              </a:solidFill>
            </a:endParaRPr>
          </a:p>
          <a:p>
            <a:pPr marL="0" marR="0" lvl="0" indent="0" algn="ctr" rtl="0">
              <a:lnSpc>
                <a:spcPct val="100000"/>
              </a:lnSpc>
              <a:spcBef>
                <a:spcPts val="0"/>
              </a:spcBef>
              <a:spcAft>
                <a:spcPts val="0"/>
              </a:spcAft>
              <a:buClr>
                <a:srgbClr val="000000"/>
              </a:buClr>
              <a:buSzPts val="2400"/>
              <a:buFont typeface="Arial"/>
              <a:buNone/>
            </a:pPr>
            <a:endParaRPr sz="2400" dirty="0"/>
          </a:p>
          <a:p>
            <a:pPr marL="0" marR="0" lvl="0" indent="0" algn="l" rtl="0">
              <a:lnSpc>
                <a:spcPct val="100000"/>
              </a:lnSpc>
              <a:spcBef>
                <a:spcPts val="0"/>
              </a:spcBef>
              <a:spcAft>
                <a:spcPts val="0"/>
              </a:spcAft>
              <a:buClr>
                <a:srgbClr val="FFFFFF"/>
              </a:buClr>
              <a:buSzPts val="1200"/>
              <a:buFont typeface="Arial"/>
              <a:buNone/>
            </a:pPr>
            <a:r>
              <a:rPr lang="el-GR" sz="1200" b="1" i="0" u="none" dirty="0">
                <a:solidFill>
                  <a:srgbClr val="FFFFFF"/>
                </a:solidFill>
                <a:latin typeface="Arial"/>
                <a:ea typeface="Arial"/>
                <a:cs typeface="Arial"/>
                <a:sym typeface="Arial"/>
              </a:rPr>
              <a:t>Ποιο</a:t>
            </a:r>
            <a:endParaRPr dirty="0"/>
          </a:p>
        </p:txBody>
      </p:sp>
      <p:sp>
        <p:nvSpPr>
          <p:cNvPr id="3" name="Θέση αριθμού διαφάνειας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8</a:t>
            </a:fld>
            <a:endParaRPr lang="el-GR"/>
          </a:p>
        </p:txBody>
      </p:sp>
      <p:sp>
        <p:nvSpPr>
          <p:cNvPr id="7" name="Google Shape;136;gbe86278dee_0_1"/>
          <p:cNvSpPr/>
          <p:nvPr/>
        </p:nvSpPr>
        <p:spPr>
          <a:xfrm>
            <a:off x="599768" y="1320725"/>
            <a:ext cx="10903974" cy="4527600"/>
          </a:xfrm>
          <a:prstGeom prst="flowChartAlternateProcess">
            <a:avLst/>
          </a:prstGeom>
          <a:solidFill>
            <a:schemeClr val="bg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l-GR" dirty="0"/>
              <a:t>Στην Ευρώπη, υπάρχουν ακόμα σημαντικές διαφοροποιήσεις ως προς τη διάδοση της εξ αποστάσεως </a:t>
            </a:r>
            <a:r>
              <a:rPr lang="el-GR" dirty="0" smtClean="0"/>
              <a:t>εργασίας.</a:t>
            </a:r>
          </a:p>
          <a:p>
            <a:pPr marL="0" lvl="0" indent="0" algn="just" rtl="0">
              <a:lnSpc>
                <a:spcPct val="150000"/>
              </a:lnSpc>
              <a:spcBef>
                <a:spcPts val="0"/>
              </a:spcBef>
              <a:spcAft>
                <a:spcPts val="0"/>
              </a:spcAft>
              <a:buNone/>
            </a:pPr>
            <a:r>
              <a:rPr lang="el-GR" dirty="0" smtClean="0"/>
              <a:t>Έρευνα </a:t>
            </a:r>
            <a:r>
              <a:rPr lang="el-GR" dirty="0"/>
              <a:t>(2017) </a:t>
            </a:r>
            <a:r>
              <a:rPr lang="el-GR" dirty="0" smtClean="0"/>
              <a:t>του Διεθνούς </a:t>
            </a:r>
            <a:r>
              <a:rPr lang="el-GR" dirty="0"/>
              <a:t>Οργανισμού Εργασίας (ILO) και του </a:t>
            </a:r>
            <a:r>
              <a:rPr lang="el-GR" dirty="0" smtClean="0"/>
              <a:t>Ευρωπαϊκού Ιδρύματος </a:t>
            </a:r>
            <a:r>
              <a:rPr lang="el-GR" dirty="0"/>
              <a:t>για τη Βελτίωση των Συνθηκών Διαβίωσης και Εργασίας (</a:t>
            </a:r>
            <a:r>
              <a:rPr lang="el-GR" dirty="0" err="1"/>
              <a:t>Eurofound</a:t>
            </a:r>
            <a:r>
              <a:rPr lang="el-GR" dirty="0"/>
              <a:t>), κατέγραψε πως στην </a:t>
            </a:r>
            <a:r>
              <a:rPr lang="el-GR" dirty="0" smtClean="0"/>
              <a:t>ΕΕ28 οι </a:t>
            </a:r>
            <a:r>
              <a:rPr lang="el-GR" dirty="0"/>
              <a:t>τακτικά κατ’ </a:t>
            </a:r>
            <a:r>
              <a:rPr lang="el-GR" dirty="0" err="1" smtClean="0"/>
              <a:t>οίκον</a:t>
            </a:r>
            <a:r>
              <a:rPr lang="el-GR" dirty="0" smtClean="0"/>
              <a:t> </a:t>
            </a:r>
            <a:r>
              <a:rPr lang="el-GR" dirty="0" err="1" smtClean="0"/>
              <a:t>τηλεργαζόμενοι</a:t>
            </a:r>
            <a:r>
              <a:rPr lang="el-GR" dirty="0" smtClean="0"/>
              <a:t> </a:t>
            </a:r>
            <a:r>
              <a:rPr lang="el-GR" dirty="0"/>
              <a:t>στις χώρες της Ευρωπαϊκής Ένωσης ανέρχονται σε 3,3% του συνόλου </a:t>
            </a:r>
            <a:r>
              <a:rPr lang="el-GR" dirty="0" smtClean="0"/>
              <a:t>των μισθωτών </a:t>
            </a:r>
            <a:r>
              <a:rPr lang="el-GR" dirty="0"/>
              <a:t>και οι μετακινούμενοι </a:t>
            </a:r>
            <a:r>
              <a:rPr lang="el-GR" dirty="0" err="1"/>
              <a:t>τηλεργαζόμενοι</a:t>
            </a:r>
            <a:r>
              <a:rPr lang="el-GR" dirty="0"/>
              <a:t> σε 5</a:t>
            </a:r>
            <a:r>
              <a:rPr lang="el-GR" dirty="0" smtClean="0"/>
              <a:t>%, δηλαδή αποτελούν </a:t>
            </a:r>
            <a:r>
              <a:rPr lang="el-GR" dirty="0"/>
              <a:t>το 8,3% του συνόλου των </a:t>
            </a:r>
            <a:r>
              <a:rPr lang="el-GR" dirty="0" smtClean="0"/>
              <a:t>μισθωτών. </a:t>
            </a:r>
          </a:p>
          <a:p>
            <a:pPr marL="0" lvl="0" indent="0" algn="just" rtl="0">
              <a:lnSpc>
                <a:spcPct val="150000"/>
              </a:lnSpc>
              <a:spcBef>
                <a:spcPts val="0"/>
              </a:spcBef>
              <a:spcAft>
                <a:spcPts val="0"/>
              </a:spcAft>
              <a:buNone/>
            </a:pPr>
            <a:r>
              <a:rPr lang="el-GR" dirty="0" smtClean="0"/>
              <a:t>Παρά </a:t>
            </a:r>
            <a:r>
              <a:rPr lang="el-GR" dirty="0"/>
              <a:t>τις τεχνολογικές εξελίξεις, η μεγάλη πλειονότητα συνεχίζει </a:t>
            </a:r>
            <a:r>
              <a:rPr lang="el-GR" dirty="0" smtClean="0"/>
              <a:t>να εργάζεται </a:t>
            </a:r>
            <a:r>
              <a:rPr lang="el-GR" dirty="0"/>
              <a:t>με παραδοσιακό τρόπο. Ωστόσο, υφίστανται σημαντικές διακυμάνσεις στο βαθμό </a:t>
            </a:r>
            <a:r>
              <a:rPr lang="el-GR" dirty="0" smtClean="0"/>
              <a:t>διείσδυσης της </a:t>
            </a:r>
            <a:r>
              <a:rPr lang="el-GR" dirty="0"/>
              <a:t>τηλεργασίας μεταξύ </a:t>
            </a:r>
            <a:r>
              <a:rPr lang="el-GR" dirty="0" smtClean="0"/>
              <a:t>χωρών. </a:t>
            </a:r>
          </a:p>
          <a:p>
            <a:pPr lvl="0" algn="just">
              <a:lnSpc>
                <a:spcPct val="150000"/>
              </a:lnSpc>
            </a:pPr>
            <a:r>
              <a:rPr lang="el-GR" dirty="0" smtClean="0"/>
              <a:t>Είναι </a:t>
            </a:r>
            <a:r>
              <a:rPr lang="el-GR" dirty="0"/>
              <a:t>ενδεικτικό ότι στη Δανία, που αποτελεί μακράν του δεύτερου </a:t>
            </a:r>
            <a:r>
              <a:rPr lang="el-GR" dirty="0" smtClean="0"/>
              <a:t>τη χώρα </a:t>
            </a:r>
            <a:r>
              <a:rPr lang="el-GR" dirty="0"/>
              <a:t>με τη μεγαλύτερη διείσδυση τηλεργασίας, ένας στους πέντε εργαζόμενους (</a:t>
            </a:r>
            <a:r>
              <a:rPr lang="el-GR" dirty="0" smtClean="0"/>
              <a:t>19,5%) </a:t>
            </a:r>
            <a:r>
              <a:rPr lang="el-GR" dirty="0" err="1"/>
              <a:t>τηλεργάζεται</a:t>
            </a:r>
            <a:r>
              <a:rPr lang="el-GR" dirty="0"/>
              <a:t> </a:t>
            </a:r>
            <a:r>
              <a:rPr lang="el-GR" dirty="0" smtClean="0"/>
              <a:t>σε τακτική </a:t>
            </a:r>
            <a:r>
              <a:rPr lang="el-GR" dirty="0"/>
              <a:t>βάση ενώ το αντίστοιχο ποσοστό στην Ιταλία, που βρίσκεται στην τελευταία θέση της </a:t>
            </a:r>
            <a:r>
              <a:rPr lang="el-GR" dirty="0" smtClean="0"/>
              <a:t>κατάταξης είναι </a:t>
            </a:r>
            <a:r>
              <a:rPr lang="el-GR" dirty="0"/>
              <a:t>2%. Σε γενικές γραμμές η τηλεργασία είναι πιο διαδεδομένη στη Βόρεια και Δυτική Ευρώπη </a:t>
            </a:r>
            <a:r>
              <a:rPr lang="el-GR" dirty="0" smtClean="0"/>
              <a:t>και λιγότερο </a:t>
            </a:r>
            <a:r>
              <a:rPr lang="el-GR" dirty="0"/>
              <a:t>στην Κεντρική, Νότια και Ανατολική Ευρώπη. </a:t>
            </a:r>
            <a:endParaRPr lang="el-GR" dirty="0" smtClean="0"/>
          </a:p>
          <a:p>
            <a:pPr lvl="0" algn="just">
              <a:lnSpc>
                <a:spcPct val="150000"/>
              </a:lnSpc>
            </a:pPr>
            <a:r>
              <a:rPr lang="el-GR" dirty="0" smtClean="0"/>
              <a:t>Η </a:t>
            </a:r>
            <a:r>
              <a:rPr lang="el-GR" dirty="0"/>
              <a:t>Ελλάδα καταλαμβάνει τη 18η θέση με </a:t>
            </a:r>
            <a:r>
              <a:rPr lang="el-GR" dirty="0" smtClean="0"/>
              <a:t>τους τακτικά </a:t>
            </a:r>
            <a:r>
              <a:rPr lang="el-GR" dirty="0" err="1"/>
              <a:t>τηλεργαζόμενους</a:t>
            </a:r>
            <a:r>
              <a:rPr lang="el-GR" dirty="0"/>
              <a:t> να ανέρχονται στο 5% (1,7% κατ’ </a:t>
            </a:r>
            <a:r>
              <a:rPr lang="el-GR" dirty="0" err="1"/>
              <a:t>οίκον</a:t>
            </a:r>
            <a:r>
              <a:rPr lang="el-GR" dirty="0"/>
              <a:t> και 3,3% κινητή τηλεργασία</a:t>
            </a:r>
            <a:r>
              <a:rPr lang="el-GR" dirty="0" smtClean="0"/>
              <a:t>)</a:t>
            </a:r>
            <a:endParaRPr lang="en-US" dirty="0" smtClean="0"/>
          </a:p>
          <a:p>
            <a:pPr lvl="0"/>
            <a:endParaRPr dirty="0"/>
          </a:p>
        </p:txBody>
      </p:sp>
    </p:spTree>
    <p:extLst>
      <p:ext uri="{BB962C8B-B14F-4D97-AF65-F5344CB8AC3E}">
        <p14:creationId xmlns:p14="http://schemas.microsoft.com/office/powerpoint/2010/main" val="410504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gbe86278dee_0_37"/>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44" name="Google Shape;144;gbe86278dee_0_37"/>
          <p:cNvSpPr txBox="1"/>
          <p:nvPr/>
        </p:nvSpPr>
        <p:spPr>
          <a:xfrm>
            <a:off x="873125" y="492125"/>
            <a:ext cx="10906200" cy="535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2400"/>
              <a:buFont typeface="Arial"/>
              <a:buNone/>
            </a:pPr>
            <a:r>
              <a:rPr lang="el-GR" sz="2400" b="1" dirty="0">
                <a:solidFill>
                  <a:srgbClr val="0070C0"/>
                </a:solidFill>
              </a:rPr>
              <a:t>Η τηλεργασία στην Ευρώπη</a:t>
            </a:r>
            <a:endParaRPr b="1" dirty="0">
              <a:solidFill>
                <a:srgbClr val="0070C0"/>
              </a:solidFill>
            </a:endParaRPr>
          </a:p>
          <a:p>
            <a:pPr marL="0" marR="0" lvl="0" indent="0" algn="ctr" rtl="0">
              <a:lnSpc>
                <a:spcPct val="100000"/>
              </a:lnSpc>
              <a:spcBef>
                <a:spcPts val="0"/>
              </a:spcBef>
              <a:spcAft>
                <a:spcPts val="0"/>
              </a:spcAft>
              <a:buClr>
                <a:srgbClr val="0070C0"/>
              </a:buClr>
              <a:buSzPts val="2400"/>
              <a:buFont typeface="Arial"/>
              <a:buNone/>
            </a:pPr>
            <a:endParaRPr sz="2400" b="1" dirty="0">
              <a:solidFill>
                <a:srgbClr val="0070C0"/>
              </a:solidFill>
            </a:endParaRPr>
          </a:p>
          <a:p>
            <a:pPr marL="0" lvl="0" indent="0" algn="l" rtl="0">
              <a:spcBef>
                <a:spcPts val="0"/>
              </a:spcBef>
              <a:spcAft>
                <a:spcPts val="0"/>
              </a:spcAft>
              <a:buClr>
                <a:schemeClr val="dk1"/>
              </a:buClr>
              <a:buSzPts val="1100"/>
              <a:buFont typeface="Arial"/>
              <a:buNone/>
            </a:pPr>
            <a:r>
              <a:rPr lang="el-GR" sz="1100" b="1" dirty="0">
                <a:solidFill>
                  <a:srgbClr val="44546A"/>
                </a:solidFill>
              </a:rPr>
              <a:t>Ποσοστό εργαζομένων που εκτελούν Τηλεργασία και κινητή εργασία βασισμένη σε ΤΠΕ στην ΕΕ-28, ανά κατηγορία και κράτος – μέλος</a:t>
            </a:r>
            <a:endParaRPr sz="1100" b="1" dirty="0">
              <a:solidFill>
                <a:srgbClr val="44546A"/>
              </a:solidFill>
            </a:endParaRPr>
          </a:p>
          <a:p>
            <a:pPr marL="0" marR="0" lvl="0" indent="0" algn="ctr" rtl="0">
              <a:lnSpc>
                <a:spcPct val="100000"/>
              </a:lnSpc>
              <a:spcBef>
                <a:spcPts val="0"/>
              </a:spcBef>
              <a:spcAft>
                <a:spcPts val="0"/>
              </a:spcAft>
              <a:buClr>
                <a:srgbClr val="000000"/>
              </a:buClr>
              <a:buSzPts val="2400"/>
              <a:buFont typeface="Arial"/>
              <a:buNone/>
            </a:pPr>
            <a:endParaRPr sz="2400" dirty="0"/>
          </a:p>
          <a:p>
            <a:pPr marL="0" marR="0" lvl="0" indent="0" algn="l" rtl="0">
              <a:lnSpc>
                <a:spcPct val="100000"/>
              </a:lnSpc>
              <a:spcBef>
                <a:spcPts val="0"/>
              </a:spcBef>
              <a:spcAft>
                <a:spcPts val="0"/>
              </a:spcAft>
              <a:buClr>
                <a:srgbClr val="FFFFFF"/>
              </a:buClr>
              <a:buSzPts val="1200"/>
              <a:buFont typeface="Arial"/>
              <a:buNone/>
            </a:pPr>
            <a:r>
              <a:rPr lang="el-GR" sz="1200" b="1" i="0" u="none" dirty="0">
                <a:solidFill>
                  <a:srgbClr val="FFFFFF"/>
                </a:solidFill>
                <a:latin typeface="Arial"/>
                <a:ea typeface="Arial"/>
                <a:cs typeface="Arial"/>
                <a:sym typeface="Arial"/>
              </a:rPr>
              <a:t>Ποιο</a:t>
            </a:r>
            <a:endParaRPr dirty="0"/>
          </a:p>
        </p:txBody>
      </p:sp>
      <p:graphicFrame>
        <p:nvGraphicFramePr>
          <p:cNvPr id="2" name="Chart 1">
            <a:extLst>
              <a:ext uri="{FF2B5EF4-FFF2-40B4-BE49-F238E27FC236}">
                <a16:creationId xmlns:a16="http://schemas.microsoft.com/office/drawing/2014/main" xmlns="" id="{8A17BA12-A6DA-364C-8BD0-26A647F8A75B}"/>
              </a:ext>
            </a:extLst>
          </p:cNvPr>
          <p:cNvGraphicFramePr/>
          <p:nvPr>
            <p:extLst>
              <p:ext uri="{D42A27DB-BD31-4B8C-83A1-F6EECF244321}">
                <p14:modId xmlns:p14="http://schemas.microsoft.com/office/powerpoint/2010/main" val="480941661"/>
              </p:ext>
            </p:extLst>
          </p:nvPr>
        </p:nvGraphicFramePr>
        <p:xfrm>
          <a:off x="460449" y="1767016"/>
          <a:ext cx="11318875" cy="4371317"/>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xmlns="" id="{B8CCEC30-9861-4A46-9CAF-10D13DAAC307}"/>
              </a:ext>
            </a:extLst>
          </p:cNvPr>
          <p:cNvSpPr/>
          <p:nvPr/>
        </p:nvSpPr>
        <p:spPr>
          <a:xfrm>
            <a:off x="7228703" y="3781168"/>
            <a:ext cx="358346" cy="97618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226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