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15"/>
  </p:notesMasterIdLst>
  <p:sldIdLst>
    <p:sldId id="413" r:id="rId3"/>
    <p:sldId id="47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324" r:id="rId13"/>
    <p:sldId id="480" r:id="rId14"/>
  </p:sldIdLst>
  <p:sldSz cx="10826750" cy="8120063" type="B4ISO"/>
  <p:notesSz cx="6797675" cy="9926638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644" y="36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odin\Documents\3-REPOSITION\2023\90%20-%20&#922;&#972;&#961;&#953;&#957;&#952;&#959;&#962;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Sheet1!$B$3:$B$7</c:f>
              <c:strCache>
                <c:ptCount val="5"/>
                <c:pt idx="0">
                  <c:v>ΠΟΛΥ</c:v>
                </c:pt>
                <c:pt idx="1">
                  <c:v>ΑΡΚΕΤΑ</c:v>
                </c:pt>
                <c:pt idx="2">
                  <c:v>ΛΙΓΟ</c:v>
                </c:pt>
                <c:pt idx="3">
                  <c:v>ΚΑΘΟΛΟΥ</c:v>
                </c:pt>
                <c:pt idx="4">
                  <c:v>ΔΓ/ΔΑ</c:v>
                </c:pt>
              </c:strCache>
            </c:strRef>
          </c:cat>
          <c:val>
            <c:numRef>
              <c:f>Sheet1!$E$3:$E$7</c:f>
              <c:numCache>
                <c:formatCode>0.0</c:formatCode>
                <c:ptCount val="5"/>
                <c:pt idx="0">
                  <c:v>16.5</c:v>
                </c:pt>
                <c:pt idx="1">
                  <c:v>29.953131657435009</c:v>
                </c:pt>
                <c:pt idx="2">
                  <c:v>27.20068172134641</c:v>
                </c:pt>
                <c:pt idx="3">
                  <c:v>24.8</c:v>
                </c:pt>
                <c:pt idx="4">
                  <c:v>1.533873029399234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AB-4606-AD65-E238FF7DA89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spPr>
        <a:solidFill>
          <a:schemeClr val="bg1"/>
        </a:solidFill>
      </c:spPr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ΘΕΤΙΚΗ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Sheet1!$A$21:$A$25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Sheet1!$B$21:$B$25</c:f>
              <c:numCache>
                <c:formatCode>0.0</c:formatCode>
                <c:ptCount val="5"/>
                <c:pt idx="0">
                  <c:v>8.8691947166595728</c:v>
                </c:pt>
                <c:pt idx="1">
                  <c:v>18.273540690242864</c:v>
                </c:pt>
                <c:pt idx="2">
                  <c:v>23.585854282062215</c:v>
                </c:pt>
                <c:pt idx="3">
                  <c:v>36</c:v>
                </c:pt>
                <c:pt idx="4">
                  <c:v>41.6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27-480F-A3AC-487724BCB3DE}"/>
            </c:ext>
          </c:extLst>
        </c:ser>
        <c:ser>
          <c:idx val="1"/>
          <c:order val="1"/>
          <c:tx>
            <c:strRef>
              <c:f>Sheet1!$C$20</c:f>
              <c:strCache>
                <c:ptCount val="1"/>
                <c:pt idx="0">
                  <c:v>ΜΑΛΛΟΝ ΘΕΤΙΚΗ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Sheet1!$A$21:$A$25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Sheet1!$C$21:$C$25</c:f>
              <c:numCache>
                <c:formatCode>0.0</c:formatCode>
                <c:ptCount val="5"/>
                <c:pt idx="0">
                  <c:v>8.8879420536855598</c:v>
                </c:pt>
                <c:pt idx="1">
                  <c:v>14.046868342564975</c:v>
                </c:pt>
                <c:pt idx="2">
                  <c:v>14.149126544524925</c:v>
                </c:pt>
                <c:pt idx="3">
                  <c:v>14.4</c:v>
                </c:pt>
                <c:pt idx="4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27-480F-A3AC-487724BCB3DE}"/>
            </c:ext>
          </c:extLst>
        </c:ser>
        <c:ser>
          <c:idx val="2"/>
          <c:order val="2"/>
          <c:tx>
            <c:strRef>
              <c:f>Sheet1!$D$20</c:f>
              <c:strCache>
                <c:ptCount val="1"/>
                <c:pt idx="0">
                  <c:v>ΜΑΛΛΟΝ ΑΡΝΗΤΙΚΗ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Sheet1!$A$21:$A$25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Sheet1!$D$21:$D$25</c:f>
              <c:numCache>
                <c:formatCode>0.0</c:formatCode>
                <c:ptCount val="5"/>
                <c:pt idx="0">
                  <c:v>3.6591393268001742</c:v>
                </c:pt>
                <c:pt idx="1">
                  <c:v>3.3489561141883275</c:v>
                </c:pt>
                <c:pt idx="2">
                  <c:v>3.9522795057520264</c:v>
                </c:pt>
                <c:pt idx="3">
                  <c:v>9.4</c:v>
                </c:pt>
                <c:pt idx="4">
                  <c:v>12.155091606305938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27-480F-A3AC-487724BCB3DE}"/>
            </c:ext>
          </c:extLst>
        </c:ser>
        <c:ser>
          <c:idx val="3"/>
          <c:order val="3"/>
          <c:tx>
            <c:strRef>
              <c:f>Sheet1!$E$20</c:f>
              <c:strCache>
                <c:ptCount val="1"/>
                <c:pt idx="0">
                  <c:v>ΑΡΝΗΤΙΚΗ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Sheet1!$A$21:$A$25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Sheet1!$E$21:$E$25</c:f>
              <c:numCache>
                <c:formatCode>0.0</c:formatCode>
                <c:ptCount val="5"/>
                <c:pt idx="0">
                  <c:v>8.7515977844056305</c:v>
                </c:pt>
                <c:pt idx="1">
                  <c:v>10.409884959522804</c:v>
                </c:pt>
                <c:pt idx="2">
                  <c:v>9.3890072432893135</c:v>
                </c:pt>
                <c:pt idx="3">
                  <c:v>15.5</c:v>
                </c:pt>
                <c:pt idx="4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27-480F-A3AC-487724BCB3DE}"/>
            </c:ext>
          </c:extLst>
        </c:ser>
        <c:ser>
          <c:idx val="4"/>
          <c:order val="4"/>
          <c:tx>
            <c:strRef>
              <c:f>Sheet1!$F$20</c:f>
              <c:strCache>
                <c:ptCount val="1"/>
                <c:pt idx="0">
                  <c:v>Δεν τον/την γνωρίζω καθόλου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Sheet1!$A$21:$A$25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Sheet1!$F$21:$F$25</c:f>
              <c:numCache>
                <c:formatCode>0.0</c:formatCode>
                <c:ptCount val="5"/>
                <c:pt idx="0">
                  <c:v>48.402215594375775</c:v>
                </c:pt>
                <c:pt idx="1">
                  <c:v>35.981252662973986</c:v>
                </c:pt>
                <c:pt idx="2">
                  <c:v>29.651469961653156</c:v>
                </c:pt>
                <c:pt idx="3">
                  <c:v>8.8078397954836021</c:v>
                </c:pt>
                <c:pt idx="4">
                  <c:v>0.80443118875159836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27-480F-A3AC-487724BCB3DE}"/>
            </c:ext>
          </c:extLst>
        </c:ser>
        <c:ser>
          <c:idx val="5"/>
          <c:order val="5"/>
          <c:tx>
            <c:strRef>
              <c:f>Sheet1!$G$20</c:f>
              <c:strCache>
                <c:ptCount val="1"/>
                <c:pt idx="0">
                  <c:v>Τον/την έχω ακουστά αλλά δεν έχω σαφή άποψη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0"/>
                  <c:y val="-3.7925922386615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1D-45FC-AAEE-F3EB170870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Sheet1!$A$21:$A$25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Sheet1!$G$21:$G$25</c:f>
              <c:numCache>
                <c:formatCode>0.0</c:formatCode>
                <c:ptCount val="5"/>
                <c:pt idx="0">
                  <c:v>14.93310609288454</c:v>
                </c:pt>
                <c:pt idx="1">
                  <c:v>13.184490839369412</c:v>
                </c:pt>
                <c:pt idx="2">
                  <c:v>14.307626757562847</c:v>
                </c:pt>
                <c:pt idx="3">
                  <c:v>12.681721346399657</c:v>
                </c:pt>
                <c:pt idx="4">
                  <c:v>1.2083510864933971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127-480F-A3AC-487724BCB3DE}"/>
            </c:ext>
          </c:extLst>
        </c:ser>
        <c:ser>
          <c:idx val="6"/>
          <c:order val="6"/>
          <c:tx>
            <c:strRef>
              <c:f>Sheet1!$H$20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1.8246985988921282E-2"/>
                  <c:y val="-3.5555552237452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1D-45FC-AAEE-F3EB170870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Sheet1!$A$21:$A$25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Sheet1!$H$21:$H$25</c:f>
              <c:numCache>
                <c:formatCode>0.0</c:formatCode>
                <c:ptCount val="5"/>
                <c:pt idx="0">
                  <c:v>6.4968044311887558</c:v>
                </c:pt>
                <c:pt idx="1">
                  <c:v>4.755006391137627</c:v>
                </c:pt>
                <c:pt idx="2">
                  <c:v>4.964635705155521</c:v>
                </c:pt>
                <c:pt idx="3">
                  <c:v>3.3182786536003421</c:v>
                </c:pt>
                <c:pt idx="4">
                  <c:v>1.6054537707711984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27-480F-A3AC-487724BCB3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7950976"/>
        <c:axId val="57952512"/>
        <c:axId val="0"/>
      </c:bar3DChart>
      <c:catAx>
        <c:axId val="5795097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57952512"/>
        <c:crosses val="autoZero"/>
        <c:auto val="1"/>
        <c:lblAlgn val="ctr"/>
        <c:lblOffset val="100"/>
        <c:noMultiLvlLbl val="0"/>
      </c:catAx>
      <c:valAx>
        <c:axId val="579525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57950976"/>
        <c:crosses val="autoZero"/>
        <c:crossBetween val="between"/>
      </c:valAx>
    </c:plotArea>
    <c:legend>
      <c:legendPos val="t"/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numFmt formatCode="0.0%" sourceLinked="0"/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Sheet1!$B$31:$B$33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Sheet1!$E$31:$E$33</c:f>
              <c:numCache>
                <c:formatCode>0.0</c:formatCode>
                <c:ptCount val="3"/>
                <c:pt idx="0">
                  <c:v>49</c:v>
                </c:pt>
                <c:pt idx="1">
                  <c:v>45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A0-43C2-9D27-395104613D8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spPr>
        <a:solidFill>
          <a:schemeClr val="bg1"/>
        </a:solidFill>
      </c:spPr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Sheet1!$B$44</c:f>
              <c:strCache>
                <c:ptCount val="1"/>
                <c:pt idx="0">
                  <c:v>ΘΑ ΤΟΝ/ΤΗΝ ΨΗΦΙΖΑ ΣΙΓΟΥΡΑ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Sheet1!$A$45:$A$49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Sheet1!$B$45:$B$49</c:f>
              <c:numCache>
                <c:formatCode>0.0</c:formatCode>
                <c:ptCount val="5"/>
                <c:pt idx="0">
                  <c:v>3.7221985513421441</c:v>
                </c:pt>
                <c:pt idx="1">
                  <c:v>9.0413293566254875</c:v>
                </c:pt>
                <c:pt idx="2">
                  <c:v>14.024712398807001</c:v>
                </c:pt>
                <c:pt idx="3">
                  <c:v>25.5</c:v>
                </c:pt>
                <c:pt idx="4">
                  <c:v>36.800000000000011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EE-4DBE-8CC6-1526017496C3}"/>
            </c:ext>
          </c:extLst>
        </c:ser>
        <c:ser>
          <c:idx val="1"/>
          <c:order val="1"/>
          <c:tx>
            <c:strRef>
              <c:f>Sheet1!$C$44</c:f>
              <c:strCache>
                <c:ptCount val="1"/>
                <c:pt idx="0">
                  <c:v>ΙΣΩΣ ΝΑ ΤΟΝ/ ΤΗΝ ΨΗΦΙΖΑ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Sheet1!$A$45:$A$49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Sheet1!$C$45:$C$49</c:f>
              <c:numCache>
                <c:formatCode>0.0</c:formatCode>
                <c:ptCount val="5"/>
                <c:pt idx="0">
                  <c:v>13.917341286749055</c:v>
                </c:pt>
                <c:pt idx="1">
                  <c:v>21.944610140605032</c:v>
                </c:pt>
                <c:pt idx="2">
                  <c:v>25.240732850447376</c:v>
                </c:pt>
                <c:pt idx="3">
                  <c:v>25.6</c:v>
                </c:pt>
                <c:pt idx="4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EE-4DBE-8CC6-1526017496C3}"/>
            </c:ext>
          </c:extLst>
        </c:ser>
        <c:ser>
          <c:idx val="2"/>
          <c:order val="2"/>
          <c:tx>
            <c:strRef>
              <c:f>Sheet1!$D$44</c:f>
              <c:strCache>
                <c:ptCount val="1"/>
                <c:pt idx="0">
                  <c:v>ΔΕΝ ΘΑ ΤΟΝ ΨΗΦΙΖΑ ΠΟΤΕ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Sheet1!$A$45:$A$49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Sheet1!$D$45:$D$49</c:f>
              <c:numCache>
                <c:formatCode>0.0</c:formatCode>
                <c:ptCount val="5"/>
                <c:pt idx="0">
                  <c:v>44.570941627609706</c:v>
                </c:pt>
                <c:pt idx="1">
                  <c:v>39.674478057094142</c:v>
                </c:pt>
                <c:pt idx="2">
                  <c:v>35.524499360886225</c:v>
                </c:pt>
                <c:pt idx="3">
                  <c:v>36.5</c:v>
                </c:pt>
                <c:pt idx="4">
                  <c:v>36.4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EE-4DBE-8CC6-1526017496C3}"/>
            </c:ext>
          </c:extLst>
        </c:ser>
        <c:ser>
          <c:idx val="3"/>
          <c:order val="3"/>
          <c:tx>
            <c:strRef>
              <c:f>Sheet1!$E$44</c:f>
              <c:strCache>
                <c:ptCount val="1"/>
                <c:pt idx="0">
                  <c:v>ΔΓ/ΔΑ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Sheet1!$A$45:$A$49</c:f>
              <c:strCache>
                <c:ptCount val="5"/>
                <c:pt idx="0">
                  <c:v>Τζέκου Παρασκευή (Βιβή)</c:v>
                </c:pt>
                <c:pt idx="1">
                  <c:v>Γκουριώτης Αλέξανδρος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Νανόπουλος Βασίλης</c:v>
                </c:pt>
              </c:strCache>
            </c:strRef>
          </c:cat>
          <c:val>
            <c:numRef>
              <c:f>Sheet1!$E$45:$E$49</c:f>
              <c:numCache>
                <c:formatCode>0.0</c:formatCode>
                <c:ptCount val="5"/>
                <c:pt idx="0">
                  <c:v>37.789518534299106</c:v>
                </c:pt>
                <c:pt idx="1">
                  <c:v>29.339582445675322</c:v>
                </c:pt>
                <c:pt idx="2">
                  <c:v>25.210055389859392</c:v>
                </c:pt>
                <c:pt idx="3">
                  <c:v>12.414145717937801</c:v>
                </c:pt>
                <c:pt idx="4">
                  <c:v>3.8824030677460621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EE-4DBE-8CC6-1526017496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57849728"/>
        <c:axId val="57851264"/>
        <c:axId val="0"/>
      </c:bar3DChart>
      <c:catAx>
        <c:axId val="578497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57851264"/>
        <c:crosses val="autoZero"/>
        <c:auto val="1"/>
        <c:lblAlgn val="ctr"/>
        <c:lblOffset val="100"/>
        <c:noMultiLvlLbl val="0"/>
      </c:catAx>
      <c:valAx>
        <c:axId val="578512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57849728"/>
        <c:crosses val="autoZero"/>
        <c:crossBetween val="between"/>
      </c:valAx>
    </c:plotArea>
    <c:legend>
      <c:legendPos val="t"/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Sheet1!$B$56:$B$61</c:f>
              <c:strCache>
                <c:ptCount val="6"/>
                <c:pt idx="0">
                  <c:v>Γκουριώτης Αλέξανδρος</c:v>
                </c:pt>
                <c:pt idx="1">
                  <c:v>Νανόπουλος Βασίλης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Τζέκου Παρασκευή (Βιβή)</c:v>
                </c:pt>
                <c:pt idx="5">
                  <c:v>ΔΓ/ΔΑ</c:v>
                </c:pt>
              </c:strCache>
            </c:strRef>
          </c:cat>
          <c:val>
            <c:numRef>
              <c:f>Sheet1!$E$56:$E$61</c:f>
              <c:numCache>
                <c:formatCode>0.0</c:formatCode>
                <c:ptCount val="6"/>
                <c:pt idx="0">
                  <c:v>0.88112484022156057</c:v>
                </c:pt>
                <c:pt idx="1">
                  <c:v>41.1</c:v>
                </c:pt>
                <c:pt idx="2">
                  <c:v>2.0042607584150005</c:v>
                </c:pt>
                <c:pt idx="3">
                  <c:v>28.8</c:v>
                </c:pt>
                <c:pt idx="4">
                  <c:v>0.17043033659991502</c:v>
                </c:pt>
                <c:pt idx="5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64-4B1F-8827-CF4DF5694FE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spPr>
        <a:solidFill>
          <a:schemeClr val="bg1"/>
        </a:solidFill>
      </c:spPr>
      <c:txPr>
        <a:bodyPr/>
        <a:lstStyle/>
        <a:p>
          <a:pPr rtl="0">
            <a:defRPr/>
          </a:pPr>
          <a:endParaRPr lang="el-GR"/>
        </a:p>
      </c:txPr>
    </c:legend>
    <c:plotVisOnly val="1"/>
    <c:dispBlanksAs val="zero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Sheet1!$B$68:$B$76</c:f>
              <c:strCache>
                <c:ptCount val="9"/>
                <c:pt idx="0">
                  <c:v>Γκουριώτης Αλέξανδρος</c:v>
                </c:pt>
                <c:pt idx="1">
                  <c:v>Νανόπουλος Βασίλης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Τζέκου Παρασκευή (Βιβή)</c:v>
                </c:pt>
                <c:pt idx="5">
                  <c:v>Λευκό/ Άκυρο</c:v>
                </c:pt>
                <c:pt idx="6">
                  <c:v>Αποχή</c:v>
                </c:pt>
                <c:pt idx="7">
                  <c:v>Δεν έχω αποφασίσει</c:v>
                </c:pt>
                <c:pt idx="8">
                  <c:v>ΔΓ/ΔΑ</c:v>
                </c:pt>
              </c:strCache>
            </c:strRef>
          </c:cat>
          <c:val>
            <c:numRef>
              <c:f>Sheet1!$E$68:$E$76</c:f>
              <c:numCache>
                <c:formatCode>0.0</c:formatCode>
                <c:ptCount val="9"/>
                <c:pt idx="0">
                  <c:v>4.9000000000000004</c:v>
                </c:pt>
                <c:pt idx="1">
                  <c:v>35.300000000000011</c:v>
                </c:pt>
                <c:pt idx="2">
                  <c:v>11.993182786536014</c:v>
                </c:pt>
                <c:pt idx="3">
                  <c:v>28.1</c:v>
                </c:pt>
                <c:pt idx="4">
                  <c:v>2.5</c:v>
                </c:pt>
                <c:pt idx="5">
                  <c:v>0.37494674051981292</c:v>
                </c:pt>
                <c:pt idx="6">
                  <c:v>0.96974861525351597</c:v>
                </c:pt>
                <c:pt idx="7">
                  <c:v>12.7</c:v>
                </c:pt>
                <c:pt idx="8">
                  <c:v>3.1444397102684305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EB-4354-A60E-03949A4081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129024"/>
        <c:axId val="58134912"/>
        <c:axId val="0"/>
      </c:bar3DChart>
      <c:catAx>
        <c:axId val="58129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8134912"/>
        <c:crosses val="autoZero"/>
        <c:auto val="1"/>
        <c:lblAlgn val="ctr"/>
        <c:lblOffset val="100"/>
        <c:noMultiLvlLbl val="0"/>
      </c:catAx>
      <c:valAx>
        <c:axId val="5813491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58129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Sheet1!$B$80:$B$86</c:f>
              <c:strCache>
                <c:ptCount val="7"/>
                <c:pt idx="0">
                  <c:v>Γκουριώτης Αλέξανδρος</c:v>
                </c:pt>
                <c:pt idx="1">
                  <c:v>Νανόπουλος Βασίλης</c:v>
                </c:pt>
                <c:pt idx="2">
                  <c:v>Πρωτοπαππάς Δημητρης</c:v>
                </c:pt>
                <c:pt idx="3">
                  <c:v>Σταυρέλης Νίκος</c:v>
                </c:pt>
                <c:pt idx="4">
                  <c:v>Τζέκου Παρασκευή (Βιβή)</c:v>
                </c:pt>
                <c:pt idx="5">
                  <c:v>Δεν έχω αποφασίσει</c:v>
                </c:pt>
                <c:pt idx="6">
                  <c:v>ΔΓ/ΔΑ</c:v>
                </c:pt>
              </c:strCache>
            </c:strRef>
          </c:cat>
          <c:val>
            <c:numRef>
              <c:f>Sheet1!$E$80:$E$86</c:f>
              <c:numCache>
                <c:formatCode>0.0</c:formatCode>
                <c:ptCount val="7"/>
                <c:pt idx="0">
                  <c:v>4.9645390070921982</c:v>
                </c:pt>
                <c:pt idx="1">
                  <c:v>35.764944275582558</c:v>
                </c:pt>
                <c:pt idx="2">
                  <c:v>12.151147706723419</c:v>
                </c:pt>
                <c:pt idx="3">
                  <c:v>28.470111448834853</c:v>
                </c:pt>
                <c:pt idx="4">
                  <c:v>2.5329280648429582</c:v>
                </c:pt>
                <c:pt idx="5">
                  <c:v>12.86727456940223</c:v>
                </c:pt>
                <c:pt idx="6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E2-428E-86A7-6488BB44706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176640"/>
        <c:axId val="58178176"/>
        <c:axId val="0"/>
      </c:bar3DChart>
      <c:catAx>
        <c:axId val="58176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8178176"/>
        <c:crosses val="autoZero"/>
        <c:auto val="1"/>
        <c:lblAlgn val="ctr"/>
        <c:lblOffset val="100"/>
        <c:noMultiLvlLbl val="0"/>
      </c:catAx>
      <c:valAx>
        <c:axId val="5817817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58176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Sheet1!$B$93:$B$98</c:f>
              <c:strCache>
                <c:ptCount val="6"/>
                <c:pt idx="0">
                  <c:v>Νανόπουλος Βασίλης</c:v>
                </c:pt>
                <c:pt idx="1">
                  <c:v>Σταυρέλης Νίκος</c:v>
                </c:pt>
                <c:pt idx="2">
                  <c:v>Λευκό/ Άκυρο</c:v>
                </c:pt>
                <c:pt idx="3">
                  <c:v>Θα απείχα</c:v>
                </c:pt>
                <c:pt idx="4">
                  <c:v>Δεν έχω αποφασίσει</c:v>
                </c:pt>
                <c:pt idx="5">
                  <c:v>ΔΓ/ΔΑ</c:v>
                </c:pt>
              </c:strCache>
            </c:strRef>
          </c:cat>
          <c:val>
            <c:numRef>
              <c:f>Sheet1!$E$93:$E$98</c:f>
              <c:numCache>
                <c:formatCode>0.0</c:formatCode>
                <c:ptCount val="6"/>
                <c:pt idx="0">
                  <c:v>39.200000000000003</c:v>
                </c:pt>
                <c:pt idx="1">
                  <c:v>34.1</c:v>
                </c:pt>
                <c:pt idx="2">
                  <c:v>3.4205368555602935</c:v>
                </c:pt>
                <c:pt idx="3">
                  <c:v>4.4635705155517726</c:v>
                </c:pt>
                <c:pt idx="4">
                  <c:v>15.2</c:v>
                </c:pt>
                <c:pt idx="5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5-49BF-9A83-78B06F7CE2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194944"/>
        <c:axId val="58299136"/>
        <c:axId val="0"/>
      </c:bar3DChart>
      <c:catAx>
        <c:axId val="58194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8299136"/>
        <c:crosses val="autoZero"/>
        <c:auto val="1"/>
        <c:lblAlgn val="ctr"/>
        <c:lblOffset val="100"/>
        <c:noMultiLvlLbl val="0"/>
      </c:catAx>
      <c:valAx>
        <c:axId val="5829913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58194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Sheet1!$B$102:$B$105</c:f>
              <c:strCache>
                <c:ptCount val="4"/>
                <c:pt idx="0">
                  <c:v>Νανόπουλος Βασίλης</c:v>
                </c:pt>
                <c:pt idx="1">
                  <c:v>Σταυρέλης Νίκος</c:v>
                </c:pt>
                <c:pt idx="2">
                  <c:v>Δεν έχω αποφασίσει</c:v>
                </c:pt>
                <c:pt idx="3">
                  <c:v>ΔΓ/ΔΑ</c:v>
                </c:pt>
              </c:strCache>
            </c:strRef>
          </c:cat>
          <c:val>
            <c:numRef>
              <c:f>Sheet1!$E$102:$E$105</c:f>
              <c:numCache>
                <c:formatCode>0.0</c:formatCode>
                <c:ptCount val="4"/>
                <c:pt idx="0">
                  <c:v>42.562432138979396</c:v>
                </c:pt>
                <c:pt idx="1">
                  <c:v>37.024972855591756</c:v>
                </c:pt>
                <c:pt idx="2">
                  <c:v>16.503800217155266</c:v>
                </c:pt>
                <c:pt idx="3">
                  <c:v>3.9087947882736169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3D-4059-9373-7DA1C28842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336768"/>
        <c:axId val="58338304"/>
        <c:axId val="0"/>
      </c:bar3DChart>
      <c:catAx>
        <c:axId val="583367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58338304"/>
        <c:crosses val="autoZero"/>
        <c:auto val="1"/>
        <c:lblAlgn val="ctr"/>
        <c:lblOffset val="100"/>
        <c:noMultiLvlLbl val="0"/>
      </c:catAx>
      <c:valAx>
        <c:axId val="5833830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58336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tx2">
              <a:lumMod val="50000"/>
            </a:schemeClr>
          </a:solidFill>
        </a:defRPr>
      </a:pPr>
      <a:endParaRPr lang="el-G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D98C8-E6E4-4EB7-A5E8-A99E4044933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D2CAB9-3166-4EED-BABE-8D00865DD670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sz="4000" b="1" i="0" baseline="0" dirty="0"/>
            <a:t>ΓΙΑ ΤΟ   </a:t>
          </a:r>
          <a:endParaRPr lang="en-US" sz="4000" dirty="0"/>
        </a:p>
      </dgm:t>
    </dgm:pt>
    <dgm:pt modelId="{2CA730BA-05F5-45A1-A6E0-28176BE5AF2D}" type="parTrans" cxnId="{40C5ABEF-6862-496F-9982-7FDB0B9A0721}">
      <dgm:prSet/>
      <dgm:spPr/>
      <dgm:t>
        <a:bodyPr/>
        <a:lstStyle/>
        <a:p>
          <a:endParaRPr lang="en-US"/>
        </a:p>
      </dgm:t>
    </dgm:pt>
    <dgm:pt modelId="{3BBBAF2F-77F8-46BB-8469-EB0614CB6257}" type="sibTrans" cxnId="{40C5ABEF-6862-496F-9982-7FDB0B9A0721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/>
        </a:p>
      </dgm:t>
    </dgm:pt>
    <dgm:pt modelId="{08BC03C6-CBC1-416A-9984-33A86AEFBE6E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sz="4000" b="1" i="0" baseline="0" dirty="0"/>
            <a:t>ΔΗΜΟ  ΚΟΡΙΝΘΙΩΝ  </a:t>
          </a:r>
          <a:endParaRPr lang="en-US" sz="4000" dirty="0"/>
        </a:p>
      </dgm:t>
    </dgm:pt>
    <dgm:pt modelId="{2F165EC3-DA8B-4217-80AF-ED86492E2E22}" type="parTrans" cxnId="{85682B8E-B344-4567-8EEE-7B8980963C77}">
      <dgm:prSet/>
      <dgm:spPr/>
      <dgm:t>
        <a:bodyPr/>
        <a:lstStyle/>
        <a:p>
          <a:endParaRPr lang="en-US"/>
        </a:p>
      </dgm:t>
    </dgm:pt>
    <dgm:pt modelId="{5C251A7D-6056-42E5-9909-C01033E046DD}" type="sibTrans" cxnId="{85682B8E-B344-4567-8EEE-7B8980963C77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endParaRPr lang="en-US"/>
        </a:p>
      </dgm:t>
    </dgm:pt>
    <dgm:pt modelId="{80462C62-E8D9-4AC4-8D78-FF42D031CC69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l-GR" sz="4000" b="1" i="0" baseline="0" dirty="0"/>
            <a:t>ΟΚΤΩΒΡΙΟΣ    2023 </a:t>
          </a:r>
          <a:endParaRPr lang="en-US" sz="4000" dirty="0"/>
        </a:p>
      </dgm:t>
    </dgm:pt>
    <dgm:pt modelId="{E300D7FA-F6F9-432D-A83B-A4DB780B6E68}" type="parTrans" cxnId="{2345A637-6177-4AC9-B25C-B00D5D2BE536}">
      <dgm:prSet/>
      <dgm:spPr/>
      <dgm:t>
        <a:bodyPr/>
        <a:lstStyle/>
        <a:p>
          <a:endParaRPr lang="en-US"/>
        </a:p>
      </dgm:t>
    </dgm:pt>
    <dgm:pt modelId="{07EE971C-175D-48E4-B58C-ADA55EADBE34}" type="sibTrans" cxnId="{2345A637-6177-4AC9-B25C-B00D5D2BE536}">
      <dgm:prSet/>
      <dgm:spPr/>
      <dgm:t>
        <a:bodyPr/>
        <a:lstStyle/>
        <a:p>
          <a:endParaRPr lang="en-US"/>
        </a:p>
      </dgm:t>
    </dgm:pt>
    <dgm:pt modelId="{A8348949-9239-461A-8BBA-E297B759F3EF}" type="pres">
      <dgm:prSet presAssocID="{AB5D98C8-E6E4-4EB7-A5E8-A99E40449335}" presName="outerComposite" presStyleCnt="0">
        <dgm:presLayoutVars>
          <dgm:chMax val="5"/>
          <dgm:dir/>
          <dgm:resizeHandles val="exact"/>
        </dgm:presLayoutVars>
      </dgm:prSet>
      <dgm:spPr/>
    </dgm:pt>
    <dgm:pt modelId="{AFE5C54C-2C01-4FC0-B34A-7415ECD72DBE}" type="pres">
      <dgm:prSet presAssocID="{AB5D98C8-E6E4-4EB7-A5E8-A99E40449335}" presName="dummyMaxCanvas" presStyleCnt="0">
        <dgm:presLayoutVars/>
      </dgm:prSet>
      <dgm:spPr/>
    </dgm:pt>
    <dgm:pt modelId="{542485BD-7B5F-4BF8-BFBE-3995138A8B9F}" type="pres">
      <dgm:prSet presAssocID="{AB5D98C8-E6E4-4EB7-A5E8-A99E40449335}" presName="ThreeNodes_1" presStyleLbl="node1" presStyleIdx="0" presStyleCnt="3">
        <dgm:presLayoutVars>
          <dgm:bulletEnabled val="1"/>
        </dgm:presLayoutVars>
      </dgm:prSet>
      <dgm:spPr/>
    </dgm:pt>
    <dgm:pt modelId="{8DA2B0D1-1F18-42F1-BACA-B8367F85D866}" type="pres">
      <dgm:prSet presAssocID="{AB5D98C8-E6E4-4EB7-A5E8-A99E40449335}" presName="ThreeNodes_2" presStyleLbl="node1" presStyleIdx="1" presStyleCnt="3">
        <dgm:presLayoutVars>
          <dgm:bulletEnabled val="1"/>
        </dgm:presLayoutVars>
      </dgm:prSet>
      <dgm:spPr/>
    </dgm:pt>
    <dgm:pt modelId="{2B149C9A-1EEE-41D5-9555-D2B196AB820C}" type="pres">
      <dgm:prSet presAssocID="{AB5D98C8-E6E4-4EB7-A5E8-A99E40449335}" presName="ThreeNodes_3" presStyleLbl="node1" presStyleIdx="2" presStyleCnt="3">
        <dgm:presLayoutVars>
          <dgm:bulletEnabled val="1"/>
        </dgm:presLayoutVars>
      </dgm:prSet>
      <dgm:spPr/>
    </dgm:pt>
    <dgm:pt modelId="{430C267F-05BD-40DF-B328-74F44BCD0D8E}" type="pres">
      <dgm:prSet presAssocID="{AB5D98C8-E6E4-4EB7-A5E8-A99E40449335}" presName="ThreeConn_1-2" presStyleLbl="fgAccFollowNode1" presStyleIdx="0" presStyleCnt="2">
        <dgm:presLayoutVars>
          <dgm:bulletEnabled val="1"/>
        </dgm:presLayoutVars>
      </dgm:prSet>
      <dgm:spPr/>
    </dgm:pt>
    <dgm:pt modelId="{C4F8D831-B8A9-4786-A14B-D986167D514A}" type="pres">
      <dgm:prSet presAssocID="{AB5D98C8-E6E4-4EB7-A5E8-A99E40449335}" presName="ThreeConn_2-3" presStyleLbl="fgAccFollowNode1" presStyleIdx="1" presStyleCnt="2">
        <dgm:presLayoutVars>
          <dgm:bulletEnabled val="1"/>
        </dgm:presLayoutVars>
      </dgm:prSet>
      <dgm:spPr/>
    </dgm:pt>
    <dgm:pt modelId="{0ED7058D-EA9F-49BA-BFAA-DE14508A65D6}" type="pres">
      <dgm:prSet presAssocID="{AB5D98C8-E6E4-4EB7-A5E8-A99E40449335}" presName="ThreeNodes_1_text" presStyleLbl="node1" presStyleIdx="2" presStyleCnt="3">
        <dgm:presLayoutVars>
          <dgm:bulletEnabled val="1"/>
        </dgm:presLayoutVars>
      </dgm:prSet>
      <dgm:spPr/>
    </dgm:pt>
    <dgm:pt modelId="{7475699E-0BC2-4AFE-B88C-C4933F338297}" type="pres">
      <dgm:prSet presAssocID="{AB5D98C8-E6E4-4EB7-A5E8-A99E40449335}" presName="ThreeNodes_2_text" presStyleLbl="node1" presStyleIdx="2" presStyleCnt="3">
        <dgm:presLayoutVars>
          <dgm:bulletEnabled val="1"/>
        </dgm:presLayoutVars>
      </dgm:prSet>
      <dgm:spPr/>
    </dgm:pt>
    <dgm:pt modelId="{00B83047-08C7-4E41-9B51-2E1189A1F645}" type="pres">
      <dgm:prSet presAssocID="{AB5D98C8-E6E4-4EB7-A5E8-A99E4044933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4F0CA311-5F49-48D5-A59E-215ABC56A281}" type="presOf" srcId="{08BC03C6-CBC1-416A-9984-33A86AEFBE6E}" destId="{7475699E-0BC2-4AFE-B88C-C4933F338297}" srcOrd="1" destOrd="0" presId="urn:microsoft.com/office/officeart/2005/8/layout/vProcess5"/>
    <dgm:cxn modelId="{B43F2724-10B4-4099-8775-5E0ADCD8B5D4}" type="presOf" srcId="{5C251A7D-6056-42E5-9909-C01033E046DD}" destId="{C4F8D831-B8A9-4786-A14B-D986167D514A}" srcOrd="0" destOrd="0" presId="urn:microsoft.com/office/officeart/2005/8/layout/vProcess5"/>
    <dgm:cxn modelId="{2345A637-6177-4AC9-B25C-B00D5D2BE536}" srcId="{AB5D98C8-E6E4-4EB7-A5E8-A99E40449335}" destId="{80462C62-E8D9-4AC4-8D78-FF42D031CC69}" srcOrd="2" destOrd="0" parTransId="{E300D7FA-F6F9-432D-A83B-A4DB780B6E68}" sibTransId="{07EE971C-175D-48E4-B58C-ADA55EADBE34}"/>
    <dgm:cxn modelId="{6E95184C-27F9-4EBF-84AA-88D7C2ABBB49}" type="presOf" srcId="{3CD2CAB9-3166-4EED-BABE-8D00865DD670}" destId="{0ED7058D-EA9F-49BA-BFAA-DE14508A65D6}" srcOrd="1" destOrd="0" presId="urn:microsoft.com/office/officeart/2005/8/layout/vProcess5"/>
    <dgm:cxn modelId="{51359176-287E-4372-8528-BDED5D1AEB77}" type="presOf" srcId="{80462C62-E8D9-4AC4-8D78-FF42D031CC69}" destId="{00B83047-08C7-4E41-9B51-2E1189A1F645}" srcOrd="1" destOrd="0" presId="urn:microsoft.com/office/officeart/2005/8/layout/vProcess5"/>
    <dgm:cxn modelId="{85682B8E-B344-4567-8EEE-7B8980963C77}" srcId="{AB5D98C8-E6E4-4EB7-A5E8-A99E40449335}" destId="{08BC03C6-CBC1-416A-9984-33A86AEFBE6E}" srcOrd="1" destOrd="0" parTransId="{2F165EC3-DA8B-4217-80AF-ED86492E2E22}" sibTransId="{5C251A7D-6056-42E5-9909-C01033E046DD}"/>
    <dgm:cxn modelId="{262D9BA0-F6D5-4955-97DD-414CDC0FBEC4}" type="presOf" srcId="{3BBBAF2F-77F8-46BB-8469-EB0614CB6257}" destId="{430C267F-05BD-40DF-B328-74F44BCD0D8E}" srcOrd="0" destOrd="0" presId="urn:microsoft.com/office/officeart/2005/8/layout/vProcess5"/>
    <dgm:cxn modelId="{D42BB5A8-EE9D-4A63-9A47-1AFC68FF3FC4}" type="presOf" srcId="{08BC03C6-CBC1-416A-9984-33A86AEFBE6E}" destId="{8DA2B0D1-1F18-42F1-BACA-B8367F85D866}" srcOrd="0" destOrd="0" presId="urn:microsoft.com/office/officeart/2005/8/layout/vProcess5"/>
    <dgm:cxn modelId="{A983C2B2-3F48-4AA9-86AF-8CBE91D85E84}" type="presOf" srcId="{3CD2CAB9-3166-4EED-BABE-8D00865DD670}" destId="{542485BD-7B5F-4BF8-BFBE-3995138A8B9F}" srcOrd="0" destOrd="0" presId="urn:microsoft.com/office/officeart/2005/8/layout/vProcess5"/>
    <dgm:cxn modelId="{7AF388D0-7487-443D-BC0E-95B6997F10F6}" type="presOf" srcId="{AB5D98C8-E6E4-4EB7-A5E8-A99E40449335}" destId="{A8348949-9239-461A-8BBA-E297B759F3EF}" srcOrd="0" destOrd="0" presId="urn:microsoft.com/office/officeart/2005/8/layout/vProcess5"/>
    <dgm:cxn modelId="{1EB3CED9-F4D6-4DAE-BDB9-CC86BDDD198F}" type="presOf" srcId="{80462C62-E8D9-4AC4-8D78-FF42D031CC69}" destId="{2B149C9A-1EEE-41D5-9555-D2B196AB820C}" srcOrd="0" destOrd="0" presId="urn:microsoft.com/office/officeart/2005/8/layout/vProcess5"/>
    <dgm:cxn modelId="{40C5ABEF-6862-496F-9982-7FDB0B9A0721}" srcId="{AB5D98C8-E6E4-4EB7-A5E8-A99E40449335}" destId="{3CD2CAB9-3166-4EED-BABE-8D00865DD670}" srcOrd="0" destOrd="0" parTransId="{2CA730BA-05F5-45A1-A6E0-28176BE5AF2D}" sibTransId="{3BBBAF2F-77F8-46BB-8469-EB0614CB6257}"/>
    <dgm:cxn modelId="{E9E44079-D9BB-434F-9AD9-5C8D16B2900C}" type="presParOf" srcId="{A8348949-9239-461A-8BBA-E297B759F3EF}" destId="{AFE5C54C-2C01-4FC0-B34A-7415ECD72DBE}" srcOrd="0" destOrd="0" presId="urn:microsoft.com/office/officeart/2005/8/layout/vProcess5"/>
    <dgm:cxn modelId="{8BC3B8F9-5FB0-442F-9670-DB3276560717}" type="presParOf" srcId="{A8348949-9239-461A-8BBA-E297B759F3EF}" destId="{542485BD-7B5F-4BF8-BFBE-3995138A8B9F}" srcOrd="1" destOrd="0" presId="urn:microsoft.com/office/officeart/2005/8/layout/vProcess5"/>
    <dgm:cxn modelId="{A9663586-F2A1-4905-92E2-B949825B0979}" type="presParOf" srcId="{A8348949-9239-461A-8BBA-E297B759F3EF}" destId="{8DA2B0D1-1F18-42F1-BACA-B8367F85D866}" srcOrd="2" destOrd="0" presId="urn:microsoft.com/office/officeart/2005/8/layout/vProcess5"/>
    <dgm:cxn modelId="{0756F26C-07BC-4897-9FF3-87D5A31936D2}" type="presParOf" srcId="{A8348949-9239-461A-8BBA-E297B759F3EF}" destId="{2B149C9A-1EEE-41D5-9555-D2B196AB820C}" srcOrd="3" destOrd="0" presId="urn:microsoft.com/office/officeart/2005/8/layout/vProcess5"/>
    <dgm:cxn modelId="{A4CF6B06-84B4-45BF-AEAC-96186BD9F972}" type="presParOf" srcId="{A8348949-9239-461A-8BBA-E297B759F3EF}" destId="{430C267F-05BD-40DF-B328-74F44BCD0D8E}" srcOrd="4" destOrd="0" presId="urn:microsoft.com/office/officeart/2005/8/layout/vProcess5"/>
    <dgm:cxn modelId="{86E1F302-4703-4DED-BA5A-374A552AB2D7}" type="presParOf" srcId="{A8348949-9239-461A-8BBA-E297B759F3EF}" destId="{C4F8D831-B8A9-4786-A14B-D986167D514A}" srcOrd="5" destOrd="0" presId="urn:microsoft.com/office/officeart/2005/8/layout/vProcess5"/>
    <dgm:cxn modelId="{3300860C-6DAE-4F4F-8F0D-74D7BDFEFCA9}" type="presParOf" srcId="{A8348949-9239-461A-8BBA-E297B759F3EF}" destId="{0ED7058D-EA9F-49BA-BFAA-DE14508A65D6}" srcOrd="6" destOrd="0" presId="urn:microsoft.com/office/officeart/2005/8/layout/vProcess5"/>
    <dgm:cxn modelId="{C8D695E0-6034-47FB-AF7C-BDC9506464AB}" type="presParOf" srcId="{A8348949-9239-461A-8BBA-E297B759F3EF}" destId="{7475699E-0BC2-4AFE-B88C-C4933F338297}" srcOrd="7" destOrd="0" presId="urn:microsoft.com/office/officeart/2005/8/layout/vProcess5"/>
    <dgm:cxn modelId="{A7645AC3-7FDD-4AFC-86BE-343FC63AE549}" type="presParOf" srcId="{A8348949-9239-461A-8BBA-E297B759F3EF}" destId="{00B83047-08C7-4E41-9B51-2E1189A1F64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2485BD-7B5F-4BF8-BFBE-3995138A8B9F}">
      <dsp:nvSpPr>
        <dsp:cNvPr id="0" name=""/>
        <dsp:cNvSpPr/>
      </dsp:nvSpPr>
      <dsp:spPr>
        <a:xfrm>
          <a:off x="0" y="0"/>
          <a:ext cx="8777543" cy="908776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b="1" i="0" kern="1200" baseline="0" dirty="0"/>
            <a:t>ΓΙΑ ΤΟ   </a:t>
          </a:r>
          <a:endParaRPr lang="en-US" sz="4000" kern="1200" dirty="0"/>
        </a:p>
      </dsp:txBody>
      <dsp:txXfrm>
        <a:off x="26617" y="26617"/>
        <a:ext cx="7796903" cy="855542"/>
      </dsp:txXfrm>
    </dsp:sp>
    <dsp:sp modelId="{8DA2B0D1-1F18-42F1-BACA-B8367F85D866}">
      <dsp:nvSpPr>
        <dsp:cNvPr id="0" name=""/>
        <dsp:cNvSpPr/>
      </dsp:nvSpPr>
      <dsp:spPr>
        <a:xfrm>
          <a:off x="774489" y="1060238"/>
          <a:ext cx="8777543" cy="908776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b="1" i="0" kern="1200" baseline="0" dirty="0"/>
            <a:t>ΔΗΜΟ  ΚΟΡΙΝΘΙΩΝ  </a:t>
          </a:r>
          <a:endParaRPr lang="en-US" sz="4000" kern="1200" dirty="0"/>
        </a:p>
      </dsp:txBody>
      <dsp:txXfrm>
        <a:off x="801106" y="1086855"/>
        <a:ext cx="7359116" cy="855542"/>
      </dsp:txXfrm>
    </dsp:sp>
    <dsp:sp modelId="{2B149C9A-1EEE-41D5-9555-D2B196AB820C}">
      <dsp:nvSpPr>
        <dsp:cNvPr id="0" name=""/>
        <dsp:cNvSpPr/>
      </dsp:nvSpPr>
      <dsp:spPr>
        <a:xfrm>
          <a:off x="1548978" y="2120477"/>
          <a:ext cx="8777543" cy="908776"/>
        </a:xfrm>
        <a:prstGeom prst="roundRect">
          <a:avLst>
            <a:gd name="adj" fmla="val 10000"/>
          </a:avLst>
        </a:prstGeom>
        <a:solidFill>
          <a:schemeClr val="tx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000" b="1" i="0" kern="1200" baseline="0" dirty="0"/>
            <a:t>ΟΚΤΩΒΡΙΟΣ    2023 </a:t>
          </a:r>
          <a:endParaRPr lang="en-US" sz="4000" kern="1200" dirty="0"/>
        </a:p>
      </dsp:txBody>
      <dsp:txXfrm>
        <a:off x="1575595" y="2147094"/>
        <a:ext cx="7359116" cy="855542"/>
      </dsp:txXfrm>
    </dsp:sp>
    <dsp:sp modelId="{430C267F-05BD-40DF-B328-74F44BCD0D8E}">
      <dsp:nvSpPr>
        <dsp:cNvPr id="0" name=""/>
        <dsp:cNvSpPr/>
      </dsp:nvSpPr>
      <dsp:spPr>
        <a:xfrm>
          <a:off x="8186839" y="689155"/>
          <a:ext cx="590704" cy="5907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8319747" y="689155"/>
        <a:ext cx="324888" cy="444505"/>
      </dsp:txXfrm>
    </dsp:sp>
    <dsp:sp modelId="{C4F8D831-B8A9-4786-A14B-D986167D514A}">
      <dsp:nvSpPr>
        <dsp:cNvPr id="0" name=""/>
        <dsp:cNvSpPr/>
      </dsp:nvSpPr>
      <dsp:spPr>
        <a:xfrm>
          <a:off x="8961328" y="1743335"/>
          <a:ext cx="590704" cy="59070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9094236" y="1743335"/>
        <a:ext cx="324888" cy="4445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50623-DBE4-471C-B59A-721A87247058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2FD9B-6FF8-497C-8F36-FA5359E0BC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81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46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7" y="2522484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5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1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7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29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1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4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1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78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894"/>
            <a:ext cx="9202738" cy="1612735"/>
          </a:xfrm>
        </p:spPr>
        <p:txBody>
          <a:bodyPr anchor="t"/>
          <a:lstStyle>
            <a:lvl1pPr algn="l">
              <a:defRPr sz="3552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1"/>
            <a:ext cx="9202738" cy="1776263"/>
          </a:xfrm>
        </p:spPr>
        <p:txBody>
          <a:bodyPr anchor="b"/>
          <a:lstStyle>
            <a:lvl1pPr marL="0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1pPr>
            <a:lvl2pPr marL="405996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2pPr>
            <a:lvl3pPr marL="811993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3pPr>
            <a:lvl4pPr marL="121798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62398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202998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435978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841974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324796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60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3599" y="1894682"/>
            <a:ext cx="4781815" cy="5358866"/>
          </a:xfrm>
        </p:spPr>
        <p:txBody>
          <a:bodyPr/>
          <a:lstStyle>
            <a:lvl1pPr>
              <a:defRPr sz="2486"/>
            </a:lvl1pPr>
            <a:lvl2pPr>
              <a:defRPr sz="2131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66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17617"/>
            <a:ext cx="4783695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8" y="2575114"/>
            <a:ext cx="4783695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6" indent="0">
              <a:buNone/>
              <a:defRPr sz="1776" b="1"/>
            </a:lvl2pPr>
            <a:lvl3pPr marL="811993" indent="0">
              <a:buNone/>
              <a:defRPr sz="1598" b="1"/>
            </a:lvl3pPr>
            <a:lvl4pPr marL="1217988" indent="0">
              <a:buNone/>
              <a:defRPr sz="1421" b="1"/>
            </a:lvl4pPr>
            <a:lvl5pPr marL="1623985" indent="0">
              <a:buNone/>
              <a:defRPr sz="1421" b="1"/>
            </a:lvl5pPr>
            <a:lvl6pPr marL="2029981" indent="0">
              <a:buNone/>
              <a:defRPr sz="1421" b="1"/>
            </a:lvl6pPr>
            <a:lvl7pPr marL="2435978" indent="0">
              <a:buNone/>
              <a:defRPr sz="1421" b="1"/>
            </a:lvl7pPr>
            <a:lvl8pPr marL="2841974" indent="0">
              <a:buNone/>
              <a:defRPr sz="1421" b="1"/>
            </a:lvl8pPr>
            <a:lvl9pPr marL="3247969" indent="0">
              <a:buNone/>
              <a:defRPr sz="14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4"/>
            <a:ext cx="4785574" cy="4678435"/>
          </a:xfrm>
        </p:spPr>
        <p:txBody>
          <a:bodyPr/>
          <a:lstStyle>
            <a:lvl1pPr>
              <a:defRPr sz="2131"/>
            </a:lvl1pPr>
            <a:lvl2pPr>
              <a:defRPr sz="1776"/>
            </a:lvl2pPr>
            <a:lvl3pPr>
              <a:defRPr sz="1598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2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84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90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60" y="323300"/>
            <a:ext cx="6052454" cy="6930249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0"/>
            <a:ext cx="3561926" cy="555434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6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51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1776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2842"/>
            </a:lvl1pPr>
            <a:lvl2pPr marL="405996" indent="0">
              <a:buNone/>
              <a:defRPr sz="2486"/>
            </a:lvl2pPr>
            <a:lvl3pPr marL="811993" indent="0">
              <a:buNone/>
              <a:defRPr sz="2131"/>
            </a:lvl3pPr>
            <a:lvl4pPr marL="1217988" indent="0">
              <a:buNone/>
              <a:defRPr sz="1776"/>
            </a:lvl4pPr>
            <a:lvl5pPr marL="1623985" indent="0">
              <a:buNone/>
              <a:defRPr sz="1776"/>
            </a:lvl5pPr>
            <a:lvl6pPr marL="2029981" indent="0">
              <a:buNone/>
              <a:defRPr sz="1776"/>
            </a:lvl6pPr>
            <a:lvl7pPr marL="2435978" indent="0">
              <a:buNone/>
              <a:defRPr sz="1776"/>
            </a:lvl7pPr>
            <a:lvl8pPr marL="2841974" indent="0">
              <a:buNone/>
              <a:defRPr sz="1776"/>
            </a:lvl8pPr>
            <a:lvl9pPr marL="3247969" indent="0">
              <a:buNone/>
              <a:defRPr sz="1776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79"/>
            <a:ext cx="6496050" cy="952979"/>
          </a:xfrm>
        </p:spPr>
        <p:txBody>
          <a:bodyPr/>
          <a:lstStyle>
            <a:lvl1pPr marL="0" indent="0">
              <a:buNone/>
              <a:defRPr sz="1243"/>
            </a:lvl1pPr>
            <a:lvl2pPr marL="405996" indent="0">
              <a:buNone/>
              <a:defRPr sz="1066"/>
            </a:lvl2pPr>
            <a:lvl3pPr marL="811993" indent="0">
              <a:buNone/>
              <a:defRPr sz="888"/>
            </a:lvl3pPr>
            <a:lvl4pPr marL="1217988" indent="0">
              <a:buNone/>
              <a:defRPr sz="799"/>
            </a:lvl4pPr>
            <a:lvl5pPr marL="1623985" indent="0">
              <a:buNone/>
              <a:defRPr sz="799"/>
            </a:lvl5pPr>
            <a:lvl6pPr marL="2029981" indent="0">
              <a:buNone/>
              <a:defRPr sz="799"/>
            </a:lvl6pPr>
            <a:lvl7pPr marL="2435978" indent="0">
              <a:buNone/>
              <a:defRPr sz="799"/>
            </a:lvl7pPr>
            <a:lvl8pPr marL="2841974" indent="0">
              <a:buNone/>
              <a:defRPr sz="799"/>
            </a:lvl8pPr>
            <a:lvl9pPr marL="3247969" indent="0">
              <a:buNone/>
              <a:defRPr sz="7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32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81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9395" y="325181"/>
            <a:ext cx="2436019" cy="69283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325181"/>
            <a:ext cx="7127610" cy="69283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049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7" y="325179"/>
            <a:ext cx="8841846" cy="409733"/>
          </a:xfrm>
        </p:spPr>
        <p:txBody>
          <a:bodyPr>
            <a:normAutofit/>
          </a:bodyPr>
          <a:lstStyle>
            <a:lvl1pPr algn="ctr">
              <a:defRPr sz="142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85" y="90543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5072337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5072337" y="905432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53585" y="3804253"/>
            <a:ext cx="4330700" cy="2813563"/>
          </a:xfrm>
        </p:spPr>
        <p:txBody>
          <a:bodyPr/>
          <a:lstStyle>
            <a:lvl1pPr>
              <a:defRPr sz="2309"/>
            </a:lvl1pPr>
            <a:lvl2pPr>
              <a:defRPr sz="1954"/>
            </a:lvl2pPr>
            <a:lvl3pPr>
              <a:defRPr sz="1776"/>
            </a:lvl3pPr>
            <a:lvl4pPr>
              <a:defRPr sz="1598"/>
            </a:lvl4pPr>
            <a:lvl5pPr>
              <a:defRPr sz="1598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4548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D00A-B865-405E-AE51-4C83ED671E74}" type="datetimeFigureOut">
              <a:rPr lang="en-US" smtClean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07AA-7A5D-4778-A7E4-4A6E379E3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24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811993" rtl="0" eaLnBrk="1" latinLnBrk="0" hangingPunct="1">
        <a:spcBef>
          <a:spcPct val="0"/>
        </a:spcBef>
        <a:buNone/>
        <a:defRPr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98" indent="-304498" algn="l" defTabSz="811993" rtl="0" eaLnBrk="1" latinLnBrk="0" hangingPunct="1">
        <a:spcBef>
          <a:spcPct val="20000"/>
        </a:spcBef>
        <a:buFont typeface="Arial" pitchFamily="34" charset="0"/>
        <a:buChar char="•"/>
        <a:defRPr sz="2842" kern="1200">
          <a:solidFill>
            <a:schemeClr val="tx1"/>
          </a:solidFill>
          <a:latin typeface="+mn-lt"/>
          <a:ea typeface="+mn-ea"/>
          <a:cs typeface="+mn-cs"/>
        </a:defRPr>
      </a:lvl1pPr>
      <a:lvl2pPr marL="659744" indent="-253748" algn="l" defTabSz="811993" rtl="0" eaLnBrk="1" latinLnBrk="0" hangingPunct="1">
        <a:spcBef>
          <a:spcPct val="20000"/>
        </a:spcBef>
        <a:buFont typeface="Arial" pitchFamily="34" charset="0"/>
        <a:buChar char="–"/>
        <a:defRPr sz="2486" kern="1200">
          <a:solidFill>
            <a:schemeClr val="tx1"/>
          </a:solidFill>
          <a:latin typeface="+mn-lt"/>
          <a:ea typeface="+mn-ea"/>
          <a:cs typeface="+mn-cs"/>
        </a:defRPr>
      </a:lvl2pPr>
      <a:lvl3pPr marL="1014990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420986" indent="-202998" algn="l" defTabSz="811993" rtl="0" eaLnBrk="1" latinLnBrk="0" hangingPunct="1">
        <a:spcBef>
          <a:spcPct val="20000"/>
        </a:spcBef>
        <a:buFont typeface="Arial" pitchFamily="34" charset="0"/>
        <a:buChar char="–"/>
        <a:defRPr sz="1776" kern="1200">
          <a:solidFill>
            <a:schemeClr val="tx1"/>
          </a:solidFill>
          <a:latin typeface="+mn-lt"/>
          <a:ea typeface="+mn-ea"/>
          <a:cs typeface="+mn-cs"/>
        </a:defRPr>
      </a:lvl4pPr>
      <a:lvl5pPr marL="1826984" indent="-202998" algn="l" defTabSz="811993" rtl="0" eaLnBrk="1" latinLnBrk="0" hangingPunct="1">
        <a:spcBef>
          <a:spcPct val="20000"/>
        </a:spcBef>
        <a:buFont typeface="Arial" pitchFamily="34" charset="0"/>
        <a:buChar char="»"/>
        <a:defRPr sz="1776" kern="1200">
          <a:solidFill>
            <a:schemeClr val="tx1"/>
          </a:solidFill>
          <a:latin typeface="+mn-lt"/>
          <a:ea typeface="+mn-ea"/>
          <a:cs typeface="+mn-cs"/>
        </a:defRPr>
      </a:lvl5pPr>
      <a:lvl6pPr marL="2232979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6pPr>
      <a:lvl7pPr marL="2638975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7pPr>
      <a:lvl8pPr marL="3044972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8pPr>
      <a:lvl9pPr marL="3450968" indent="-202998" algn="l" defTabSz="811993" rtl="0" eaLnBrk="1" latinLnBrk="0" hangingPunct="1">
        <a:spcBef>
          <a:spcPct val="20000"/>
        </a:spcBef>
        <a:buFont typeface="Arial" pitchFamily="34" charset="0"/>
        <a:buChar char="•"/>
        <a:defRPr sz="17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6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93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85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81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78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74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69" algn="l" defTabSz="811993" rtl="0" eaLnBrk="1" latinLnBrk="0" hangingPunct="1">
        <a:defRPr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10EB87EF-4871-4EA7-B279-BA66A54866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800" y="3236748"/>
            <a:ext cx="4406900" cy="599607"/>
          </a:xfrm>
        </p:spPr>
        <p:txBody>
          <a:bodyPr>
            <a:normAutofit lnSpcReduction="10000"/>
          </a:bodyPr>
          <a:lstStyle/>
          <a:p>
            <a:pPr algn="l" eaLnBrk="1" hangingPunct="1"/>
            <a:r>
              <a:rPr lang="el-GR" altLang="en-US" sz="3315" dirty="0">
                <a:solidFill>
                  <a:srgbClr val="333C5C"/>
                </a:solidFill>
                <a:cs typeface="Arial" panose="020B0604020202020204" pitchFamily="34" charset="0"/>
              </a:rPr>
              <a:t>Έρευνα Κοινής Γνώμης</a:t>
            </a:r>
          </a:p>
          <a:p>
            <a:pPr eaLnBrk="1" hangingPunct="1"/>
            <a:endParaRPr lang="en-US" altLang="en-US" sz="2605" dirty="0"/>
          </a:p>
        </p:txBody>
      </p:sp>
      <p:pic>
        <p:nvPicPr>
          <p:cNvPr id="4100" name="Picture 5" descr="Εικόνα που περιέχει λογότυπο, γραμματοσειρά, γραφικά,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0666FA0C-25AE-4FAD-BF92-FFC536E6CC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299" y="248113"/>
            <a:ext cx="5315634" cy="276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2" name="TextBox 8">
            <a:extLst>
              <a:ext uri="{FF2B5EF4-FFF2-40B4-BE49-F238E27FC236}">
                <a16:creationId xmlns:a16="http://schemas.microsoft.com/office/drawing/2014/main" id="{ABA8C00B-F90B-D44B-07D5-15027F58FF6D}"/>
              </a:ext>
            </a:extLst>
          </p:cNvPr>
          <p:cNvGraphicFramePr/>
          <p:nvPr/>
        </p:nvGraphicFramePr>
        <p:xfrm>
          <a:off x="11279" y="4400246"/>
          <a:ext cx="10326522" cy="3029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56643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bg1"/>
                </a:solidFill>
              </a:rPr>
              <a:t>A</a:t>
            </a:r>
            <a:r>
              <a:rPr lang="el-GR" sz="2000" b="1" dirty="0">
                <a:solidFill>
                  <a:schemeClr val="bg1"/>
                </a:solidFill>
              </a:rPr>
              <a:t>ν σε ένα δεύτερο γύρο στις Δημοτικές είχατε να επιλέξετε μεταξύ του Βασίλη Νανόπουλου και του Νίκου </a:t>
            </a:r>
            <a:r>
              <a:rPr lang="el-GR" sz="2000" b="1" dirty="0" err="1">
                <a:solidFill>
                  <a:schemeClr val="bg1"/>
                </a:solidFill>
              </a:rPr>
              <a:t>Σταυρέλη</a:t>
            </a:r>
            <a:r>
              <a:rPr lang="el-GR" sz="2000" b="1" dirty="0">
                <a:solidFill>
                  <a:schemeClr val="bg1"/>
                </a:solidFill>
              </a:rPr>
              <a:t>, ποιον θα ψηφίζατε;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510789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86A89CB3-FC13-C42A-995E-ECD1FFA11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8"/>
            <a:ext cx="9338072" cy="1188138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bg1"/>
                </a:solidFill>
              </a:rPr>
              <a:t>A</a:t>
            </a:r>
            <a:r>
              <a:rPr lang="el-GR" sz="2000" b="1" dirty="0">
                <a:solidFill>
                  <a:schemeClr val="bg1"/>
                </a:solidFill>
              </a:rPr>
              <a:t>ν σε ένα δεύτερο γύρο στις Δημοτικές είχατε να επιλέξετε μεταξύ του Βασίλη Νανόπουλου και του Νίκου </a:t>
            </a:r>
            <a:r>
              <a:rPr lang="el-GR" sz="2000" b="1" dirty="0" err="1">
                <a:solidFill>
                  <a:schemeClr val="bg1"/>
                </a:solidFill>
              </a:rPr>
              <a:t>Σταυρέλη</a:t>
            </a:r>
            <a:r>
              <a:rPr lang="el-GR" sz="2000" b="1" dirty="0">
                <a:solidFill>
                  <a:schemeClr val="bg1"/>
                </a:solidFill>
              </a:rPr>
              <a:t>, ποιον θα ψηφίζατε;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br>
              <a:rPr lang="el-GR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</a:rPr>
              <a:t>                                                         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800000"/>
                </a:highlight>
                <a:uLnTx/>
                <a:uFillTx/>
                <a:latin typeface="Calibri"/>
                <a:ea typeface="+mj-ea"/>
                <a:cs typeface="+mj-cs"/>
              </a:rPr>
              <a:t>Αναγωγή επί των εγκύρων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79371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08C13828-8F8B-4801-DD86-CE0B557A5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59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826750" cy="81200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45" name="Freeform: Shape 44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9632" y="0"/>
            <a:ext cx="8847485" cy="8120062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Freeform: Shape 46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6061" y="0"/>
            <a:ext cx="8834628" cy="8120062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C9839C-7810-4604-948A-F6E68C4C7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346" y="2367599"/>
            <a:ext cx="8120062" cy="1530032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b="1" kern="120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ΤΕΛΟΣ ΠΑΡΟΥΣΙΑΣΗΣ</a:t>
            </a:r>
            <a:endParaRPr lang="en-US" sz="2000" b="1" kern="1200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02158" y="6541500"/>
            <a:ext cx="4222433" cy="32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9700C72-8C7A-4CA8-B670-A8F75EE19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" name="Rectangle 310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3" y="530509"/>
            <a:ext cx="3032031" cy="4500794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4" name="Title 5">
            <a:extLst>
              <a:ext uri="{FF2B5EF4-FFF2-40B4-BE49-F238E27FC236}">
                <a16:creationId xmlns:a16="http://schemas.microsoft.com/office/drawing/2014/main" id="{E27AB5F6-B526-4477-9C02-1AC62B02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123" y="1909823"/>
            <a:ext cx="3032030" cy="1446836"/>
          </a:xfr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</a:pPr>
            <a:r>
              <a:rPr lang="en-US" altLang="en-US" sz="3900" kern="1200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Τα</a:t>
            </a:r>
            <a:r>
              <a:rPr lang="en-US" altLang="en-US" sz="3900" kern="1200" dirty="0" err="1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υτότητ</a:t>
            </a:r>
            <a:r>
              <a:rPr lang="en-US" altLang="en-US" sz="3900" kern="1200" dirty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rPr>
              <a:t>α Έρευνας</a:t>
            </a:r>
          </a:p>
        </p:txBody>
      </p:sp>
      <p:sp>
        <p:nvSpPr>
          <p:cNvPr id="3104" name="Rectangle 310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22" y="5232487"/>
            <a:ext cx="3032031" cy="2344200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06" name="Rectangle 310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691" y="530509"/>
            <a:ext cx="6827526" cy="704821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331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id="{0FD9D685-9ECC-480A-9435-6AA3E4ED3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017" y="504877"/>
            <a:ext cx="6249528" cy="6547490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Η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Έρευν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 πραγματοποιήθηκε από την Opinion Poll Ε.Π.Ε – Αριθμός Μητρώου Ε.Σ.Ρ. 49.</a:t>
            </a: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ΕΝΤΟΛΕΑΣ :</a:t>
            </a: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GB" altLang="en-US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peloponnisosNews.gr </a:t>
            </a:r>
            <a:endParaRPr lang="en-US" altLang="en-US" sz="15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ΕΞΕΤΑΖΟΜΕΝΟΣ ΠΛΗΘΥΣΜΟΣ: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Ηλικί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ας άνω των 17, με δικαίωμα ψήφου</a:t>
            </a:r>
            <a:endParaRPr lang="el-GR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ΜΕΓΕΘΟΣ ΔΕΙΓΜΑΤΟΣ: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701 Ν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οικοκυριά</a:t>
            </a:r>
            <a:endParaRPr lang="el-GR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75898" indent="0" defTabSz="914400">
              <a:lnSpc>
                <a:spcPct val="90000"/>
              </a:lnSpc>
              <a:buNone/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405994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ΧΡΟΝΙΚΟ ΔΙΑΣΤΗΜΑ: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από </a:t>
            </a:r>
            <a:r>
              <a:rPr kumimoji="0" lang="en-US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από </a:t>
            </a:r>
            <a:r>
              <a:rPr kumimoji="0" lang="el-GR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30  ΣΕΠΤΕΜΒΡΙΟΥ    ΕΩΣ   2   ΟΚΤΩΒΡΙΟΥ   2023</a:t>
            </a:r>
            <a:endParaRPr kumimoji="0" lang="en-US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5898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+mn-cs"/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ΠΕΡΙΟΧΗ ΔΙΕΞΑΓΩΓΗΣ: </a:t>
            </a:r>
            <a:r>
              <a:rPr kumimoji="0" lang="el-GR" alt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ΔΗΜΟΣ  ΚΟΡΙΝΘΙΩΝ</a:t>
            </a: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ΜΕΘΟΔΟΣ ΔΕΙΓΜΑΤΟΛΗΨΙΑΣ: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Πολυστ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αδιακή τυχαία δειγματοληψία με χρήση quota βάσει  γεωγραφικής κατανομής.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304498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ΜΕΘΟΔΟΣ ΣΥΛΛΟΓΗΣ ΣΤΟΙΧΕΙΩΝ: </a:t>
            </a:r>
            <a:r>
              <a:rPr kumimoji="0" lang="el-GR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705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Τηλεφωνικές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συνεντεύξεις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β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άσει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ηλεκτρονικού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ερωτημ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ατολογίου (CATI).Ακολουθήθηκε η διαδικασία της τυχαίας  επιλογής τηλεφωνικών αριθμών 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Random digit dialing (RDD) 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σε σταθερά και κινητά τηλέφωνα </a:t>
            </a:r>
            <a:r>
              <a:rPr kumimoji="0" lang="el-GR" alt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,και  300</a:t>
            </a:r>
            <a:r>
              <a:rPr lang="el-GR" sz="1300" b="1" dirty="0"/>
              <a:t> </a:t>
            </a:r>
            <a:r>
              <a:rPr lang="en-US" sz="1300" b="1" dirty="0"/>
              <a:t>web/online panels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egoe UI Web (Greek)"/>
                <a:ea typeface="+mn-ea"/>
                <a:cs typeface="+mn-cs"/>
              </a:rPr>
              <a:t> (</a:t>
            </a:r>
            <a:r>
              <a:rPr kumimoji="0" 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egoe UI Web (Greek)"/>
                <a:ea typeface="+mn-ea"/>
                <a:cs typeface="+mn-cs"/>
              </a:rPr>
              <a:t>cawi</a:t>
            </a:r>
            <a:r>
              <a:rPr kumimoji="0" lang="en-US" sz="13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Segoe UI Web (Greek)"/>
                <a:ea typeface="+mn-ea"/>
                <a:cs typeface="+mn-cs"/>
              </a:rPr>
              <a:t>)</a:t>
            </a:r>
            <a:endParaRPr kumimoji="0" lang="el-GR" sz="1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Segoe UI Web (Greek)"/>
              <a:ea typeface="+mn-ea"/>
              <a:cs typeface="+mn-cs"/>
            </a:endParaRPr>
          </a:p>
          <a:p>
            <a:pPr marL="304498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1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405994" marR="0" lvl="0" indent="-228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ΣΤΑΘΜΙΣΗ: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Έγινε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στάθμιση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ως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π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ρος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Φύλο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-</a:t>
            </a:r>
            <a:r>
              <a:rPr kumimoji="0" lang="en-US" altLang="en-US" sz="1300" b="1" i="0" u="none" strike="noStrike" kern="1200" cap="none" spc="0" normalizeH="0" baseline="0" noProof="0" dirty="0" err="1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Ηλικί</a:t>
            </a:r>
            <a:r>
              <a:rPr kumimoji="0" lang="en-US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α, Περιοχή κατοικίας και αποτελεσμάτων  Βουλευτικών εκλογών του  </a:t>
            </a:r>
            <a:r>
              <a:rPr kumimoji="0" lang="el-GR" altLang="en-US" sz="13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Ιουνίου 2023</a:t>
            </a:r>
            <a:endParaRPr kumimoji="0" lang="en-US" altLang="en-US" sz="13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Ποσοστό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ελέγχου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l-GR" altLang="en-US" sz="1300" b="1" dirty="0">
                <a:solidFill>
                  <a:schemeClr val="tx2">
                    <a:lumMod val="50000"/>
                  </a:schemeClr>
                </a:solidFill>
              </a:rPr>
              <a:t>17,3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%</a:t>
            </a: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Τρό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πος ελέγχου: Ταυτόχρονη συνακρόαση τηλεφωνικής κλήσης και θέαση οθόνης</a:t>
            </a:r>
          </a:p>
          <a:p>
            <a:pPr marL="47471" indent="-228600" defTabSz="914400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ΕΛΑΧΙΣΤΕΣ ΒΑΣΕΙΣ ΔΕΙΓΜΑΤΟΣ :</a:t>
            </a:r>
            <a:r>
              <a:rPr lang="el-GR" sz="1300" b="1" dirty="0" err="1">
                <a:solidFill>
                  <a:schemeClr val="tx2">
                    <a:lumMod val="50000"/>
                  </a:schemeClr>
                </a:solidFill>
              </a:rPr>
              <a:t>Στ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 π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ολιτικά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κόμμ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ατα που συγκεντρώνουν βάση ψηφοφόρων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σ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το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στάθμιστο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δείγμ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α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μικρότερο των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60-100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τόμων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(ΚΚΕ, ΕΛΛΗΝΙΚΗ ΛΥΣΗ, ΜΕΡΑ 25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η α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νάλυση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επ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ιτρέ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πεται άλλα είναι ενδεικτική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76071" indent="-228600" defTabSz="914400">
              <a:lnSpc>
                <a:spcPct val="90000"/>
              </a:lnSpc>
              <a:defRPr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225866" indent="-228600" defTabSz="914400">
              <a:lnSpc>
                <a:spcPct val="90000"/>
              </a:lnSpc>
              <a:spcBef>
                <a:spcPts val="303"/>
              </a:spcBef>
              <a:tabLst>
                <a:tab pos="225866" algn="l"/>
                <a:tab pos="226298" algn="l"/>
              </a:tabLst>
              <a:defRPr/>
            </a:pP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Δειγματοληπτικό σφάλμα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Με διάστημα βεβαιότητας 95%, κυμαίνεται εντός του διαστήματος </a:t>
            </a:r>
            <a:r>
              <a:rPr lang="el-GR" sz="1300" b="1">
                <a:solidFill>
                  <a:schemeClr val="tx2">
                    <a:lumMod val="50000"/>
                  </a:schemeClr>
                </a:solidFill>
              </a:rPr>
              <a:t>+/- 3,7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% </a:t>
            </a:r>
          </a:p>
          <a:p>
            <a:pPr marL="225866" indent="-228600" defTabSz="914400">
              <a:lnSpc>
                <a:spcPct val="90000"/>
              </a:lnSpc>
              <a:spcBef>
                <a:spcPts val="303"/>
              </a:spcBef>
              <a:tabLst>
                <a:tab pos="225866" algn="l"/>
                <a:tab pos="226298" algn="l"/>
              </a:tabLst>
              <a:defRPr/>
            </a:pPr>
            <a:endParaRPr 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133046" indent="-228600" defTabSz="914400">
              <a:lnSpc>
                <a:spcPct val="90000"/>
              </a:lnSpc>
              <a:defRPr/>
            </a:pP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Προσω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πικό   field: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Εργάστηκαν 25 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Ε</a:t>
            </a:r>
            <a:r>
              <a:rPr lang="en-US" sz="1300" b="1" dirty="0" err="1">
                <a:solidFill>
                  <a:schemeClr val="tx2">
                    <a:lumMod val="50000"/>
                  </a:schemeClr>
                </a:solidFill>
              </a:rPr>
              <a:t>ρευνητές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  και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 1 Ε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πόπτ</a:t>
            </a:r>
            <a:r>
              <a:rPr lang="el-GR" sz="1300" b="1" dirty="0">
                <a:solidFill>
                  <a:schemeClr val="tx2">
                    <a:lumMod val="50000"/>
                  </a:schemeClr>
                </a:solidFill>
              </a:rPr>
              <a:t>η</a:t>
            </a:r>
            <a:r>
              <a:rPr lang="en-US" sz="1300" b="1" dirty="0">
                <a:solidFill>
                  <a:schemeClr val="tx2">
                    <a:lumMod val="50000"/>
                  </a:schemeClr>
                </a:solidFill>
              </a:rPr>
              <a:t>ς  </a:t>
            </a:r>
          </a:p>
          <a:p>
            <a:pPr marL="133046" indent="-228600" defTabSz="914400">
              <a:lnSpc>
                <a:spcPct val="90000"/>
              </a:lnSpc>
              <a:defRPr/>
            </a:pPr>
            <a:endParaRPr lang="el-GR" sz="1300" b="1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300" b="1" dirty="0">
              <a:solidFill>
                <a:schemeClr val="tx2">
                  <a:lumMod val="50000"/>
                </a:schemeClr>
              </a:solidFill>
            </a:endParaRPr>
          </a:p>
          <a:p>
            <a:pPr marL="152248" indent="-228600" defTabSz="914400" fontAlgn="base">
              <a:lnSpc>
                <a:spcPct val="90000"/>
              </a:lnSpc>
              <a:spcBef>
                <a:spcPts val="666"/>
              </a:spcBef>
              <a:spcAft>
                <a:spcPct val="0"/>
              </a:spcAft>
              <a:defRPr/>
            </a:pP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Η Opinion Poll ΕΠΕ.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Είν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αι μέλος του ΣΕΔΕΑ, της ESOMAR, της WAPOR και τηρεί τον κανονισμό του Π.Ε.Σ.Σ. και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τους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διεθνείς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κώδικες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en-US" sz="1300" b="1" dirty="0" err="1">
                <a:solidFill>
                  <a:schemeClr val="tx2">
                    <a:lumMod val="50000"/>
                  </a:schemeClr>
                </a:solidFill>
              </a:rPr>
              <a:t>δεοντολογί</a:t>
            </a:r>
            <a:r>
              <a:rPr lang="en-US" altLang="en-US" sz="1300" b="1" dirty="0">
                <a:solidFill>
                  <a:schemeClr val="tx2">
                    <a:lumMod val="50000"/>
                  </a:schemeClr>
                </a:solidFill>
              </a:rPr>
              <a:t>ας για την διεξαγωγή και δημοσιοποίηση ερευνών κοινής γνώμης.</a:t>
            </a:r>
          </a:p>
          <a:p>
            <a:pPr indent="-228600" defTabSz="914400">
              <a:lnSpc>
                <a:spcPct val="90000"/>
              </a:lnSpc>
              <a:defRPr/>
            </a:pPr>
            <a:endParaRPr lang="en-US" altLang="en-US" sz="1100" dirty="0"/>
          </a:p>
        </p:txBody>
      </p:sp>
      <p:pic>
        <p:nvPicPr>
          <p:cNvPr id="2" name="Εικόνα 33" descr="9001">
            <a:extLst>
              <a:ext uri="{FF2B5EF4-FFF2-40B4-BE49-F238E27FC236}">
                <a16:creationId xmlns:a16="http://schemas.microsoft.com/office/drawing/2014/main" id="{CFAFAD47-7DE5-05AB-08C4-8CA56D252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5975" y="7070958"/>
            <a:ext cx="936625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Εικόνα 1" descr="Εικόνα που περιέχει κείμενο, λογότυπο, γραμματοσειρά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4CFC6CDD-575F-A5A5-0709-F76224E99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926" y="7081387"/>
            <a:ext cx="914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Εικόνα 2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0FE44399-726B-27B3-651A-7D055C81B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652" y="7090007"/>
            <a:ext cx="914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3" descr="Εικόνα που περιέχει κείμενο, λογότυπο, γραφικά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46B94941-93C2-ADC9-7697-416544474A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90" y="7076628"/>
            <a:ext cx="9223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44" descr="27001">
            <a:extLst>
              <a:ext uri="{FF2B5EF4-FFF2-40B4-BE49-F238E27FC236}">
                <a16:creationId xmlns:a16="http://schemas.microsoft.com/office/drawing/2014/main" id="{44DAB975-8A47-E8C9-4934-E970DCF6E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816" y="7098853"/>
            <a:ext cx="8683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Εικόνα 1">
            <a:extLst>
              <a:ext uri="{FF2B5EF4-FFF2-40B4-BE49-F238E27FC236}">
                <a16:creationId xmlns:a16="http://schemas.microsoft.com/office/drawing/2014/main" id="{C2C8BD6E-6757-5C41-8080-078FA6FCE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353" y="7081387"/>
            <a:ext cx="868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91367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Πόσο ικανοποιημένος/η είστε από την συνολική παρουσία και το έργο του Δημάρχου Βασίλη Νανόπουλου;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8859423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F77EEEA0-5410-4236-B3DA-A152C5D9F7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037666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bg1"/>
                </a:solidFill>
              </a:rPr>
              <a:t>Ποια είναι η άποψή σας για τα παρακάτω δημοτικά στελέχη;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02487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B9638C3F-AFBB-BA64-7D34-7A60E4F7F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79792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Θα θέλατε στις επόμενες εκλογές να επανεκλεγεί ο σημερινός Δήμαρχος Νανόπουλος Βασίλης ή όχι;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2468363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25681716-D247-E263-FD17-AC3C1385D0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18689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Ποιον από τα παρακάτω δημοτικά στελέχη θα ψηφίζατε σίγουρα, θα μπορούσατε να ψηφίσετε για Δήμαρχο και ποιον δεν θα μπορούσατε να ψηφίσετε ποτέ;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989632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E355740A-511F-E5A2-E0BC-63B417D51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956643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Ανεξάρτητα από την προτίμησή σας και ποιον θα ψηφίζατε, ποιος πιστεύετε ότι θα εκλεγεί Δήμαρχος Κορινθίων το 2023;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br>
              <a:rPr lang="en-US" sz="2000" b="1" dirty="0">
                <a:solidFill>
                  <a:schemeClr val="bg1"/>
                </a:solidFill>
              </a:rPr>
            </a:b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094884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6BA46643-6426-D35E-1961-DC26144A1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94597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Στις ερχόμενες Δημοτικές εκλογές ποιο από τα παρακάτω στελέχη, υποψήφιους Δημάρχους θα επιλέγατε να ψηφίσετε;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070469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D2471C99-57BC-47DA-601B-EA0DB904C1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1153413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l-GR" sz="2000" b="1" dirty="0">
                <a:solidFill>
                  <a:schemeClr val="bg1"/>
                </a:solidFill>
              </a:rPr>
              <a:t>Στις ερχόμενες Δημοτικές εκλογές ποιο από τα παρακάτω στελέχη, υποψήφιους Δημάρχους θα επιλέγατε να ψηφίσετε;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l-GR" sz="2000" b="1" dirty="0">
                <a:solidFill>
                  <a:schemeClr val="bg1"/>
                </a:solidFill>
              </a:rPr>
              <a:t>                                                        </a:t>
            </a:r>
            <a:r>
              <a:rPr lang="el-GR" sz="2000" b="1" dirty="0">
                <a:solidFill>
                  <a:schemeClr val="bg1"/>
                </a:solidFill>
                <a:highlight>
                  <a:srgbClr val="800000"/>
                </a:highlight>
              </a:rPr>
              <a:t>Αναγωγή επί των εγκύρων</a:t>
            </a:r>
            <a:endParaRPr lang="en-US" sz="2000" b="1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584409"/>
              </p:ext>
            </p:extLst>
          </p:nvPr>
        </p:nvGraphicFramePr>
        <p:xfrm>
          <a:off x="541338" y="1895475"/>
          <a:ext cx="9744075" cy="535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6">
            <a:extLst>
              <a:ext uri="{FF2B5EF4-FFF2-40B4-BE49-F238E27FC236}">
                <a16:creationId xmlns:a16="http://schemas.microsoft.com/office/drawing/2014/main" id="{F75716D5-0174-CFE5-3027-73F325EB93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92" y="7457421"/>
            <a:ext cx="102711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61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5261</TotalTime>
  <Words>460</Words>
  <Application>Microsoft Office PowerPoint</Application>
  <PresentationFormat>Χαρτί B4 (ISO) (250x353 χιλ.)</PresentationFormat>
  <Paragraphs>47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 Web (Greek)</vt:lpstr>
      <vt:lpstr>Office Theme</vt:lpstr>
      <vt:lpstr>3_Office Theme</vt:lpstr>
      <vt:lpstr>Παρουσίαση του PowerPoint</vt:lpstr>
      <vt:lpstr>Ταυτότητα Έρευνας</vt:lpstr>
      <vt:lpstr>Πόσο ικανοποιημένος/η είστε από την συνολική παρουσία και το έργο του Δημάρχου Βασίλη Νανόπουλου; </vt:lpstr>
      <vt:lpstr>Ποια είναι η άποψή σας για τα παρακάτω δημοτικά στελέχη;</vt:lpstr>
      <vt:lpstr>Θα θέλατε στις επόμενες εκλογές να επανεκλεγεί ο σημερινός Δήμαρχος Νανόπουλος Βασίλης ή όχι; </vt:lpstr>
      <vt:lpstr>Ποιον από τα παρακάτω δημοτικά στελέχη θα ψηφίζατε σίγουρα, θα μπορούσατε να ψηφίσετε για Δήμαρχο και ποιον δεν θα μπορούσατε να ψηφίσετε ποτέ; </vt:lpstr>
      <vt:lpstr>Ανεξάρτητα από την προτίμησή σας και ποιον θα ψηφίζατε, ποιος πιστεύετε ότι θα εκλεγεί Δήμαρχος Κορινθίων το 2023;  </vt:lpstr>
      <vt:lpstr>Στις ερχόμενες Δημοτικές εκλογές ποιο από τα παρακάτω στελέχη, υποψήφιους Δημάρχους θα επιλέγατε να ψηφίσετε;</vt:lpstr>
      <vt:lpstr>Στις ερχόμενες Δημοτικές εκλογές ποιο από τα παρακάτω στελέχη, υποψήφιους Δημάρχους θα επιλέγατε να ψηφίσετε;                                                         Αναγωγή επί των εγκύρων</vt:lpstr>
      <vt:lpstr>Aν σε ένα δεύτερο γύρο στις Δημοτικές είχατε να επιλέξετε μεταξύ του Βασίλη Νανόπουλου και του Νίκου Σταυρέλη, ποιον θα ψηφίζατε;  </vt:lpstr>
      <vt:lpstr>Aν σε ένα δεύτερο γύρο στις Δημοτικές είχατε να επιλέξετε μεταξύ του Βασίλη Νανόπουλου και του Νίκου Σταυρέλη, ποιον θα ψηφίζατε;                                                            Αναγωγή επί των εγκύρων </vt:lpstr>
      <vt:lpstr>ΤΕΛΟΣ ΠΑΡΟΥΣΙΑΣΗΣ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Βασιλης Νανοπουλος</cp:lastModifiedBy>
  <cp:revision>788</cp:revision>
  <cp:lastPrinted>2023-10-03T08:26:12Z</cp:lastPrinted>
  <dcterms:created xsi:type="dcterms:W3CDTF">2021-02-20T11:15:26Z</dcterms:created>
  <dcterms:modified xsi:type="dcterms:W3CDTF">2023-10-03T10:25:22Z</dcterms:modified>
</cp:coreProperties>
</file>