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8"/>
  </p:handoutMasterIdLst>
  <p:sldIdLst>
    <p:sldId id="911" r:id="rId3"/>
    <p:sldId id="1021" r:id="rId4"/>
    <p:sldId id="1136" r:id="rId6"/>
    <p:sldId id="1139" r:id="rId7"/>
    <p:sldId id="1128" r:id="rId8"/>
    <p:sldId id="416" r:id="rId9"/>
    <p:sldId id="1201" r:id="rId10"/>
    <p:sldId id="1211" r:id="rId11"/>
    <p:sldId id="1212" r:id="rId12"/>
    <p:sldId id="1213" r:id="rId13"/>
    <p:sldId id="1226" r:id="rId14"/>
    <p:sldId id="1214" r:id="rId15"/>
    <p:sldId id="1216" r:id="rId16"/>
    <p:sldId id="1227" r:id="rId17"/>
    <p:sldId id="1218" r:id="rId18"/>
    <p:sldId id="1228" r:id="rId19"/>
    <p:sldId id="1220" r:id="rId20"/>
    <p:sldId id="1221" r:id="rId21"/>
    <p:sldId id="1222" r:id="rId22"/>
    <p:sldId id="1223" r:id="rId23"/>
    <p:sldId id="1229" r:id="rId24"/>
    <p:sldId id="1231" r:id="rId25"/>
    <p:sldId id="1224" r:id="rId26"/>
    <p:sldId id="1230" r:id="rId27"/>
  </p:sldIdLst>
  <p:sldSz cx="9144000" cy="6858000" type="screen4x3"/>
  <p:notesSz cx="6805930" cy="993965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00"/>
    <a:srgbClr val="FF33CC"/>
    <a:srgbClr val="CC0000"/>
    <a:srgbClr val="66FFCC"/>
    <a:srgbClr val="FF9999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643"/>
    <p:restoredTop sz="96861"/>
  </p:normalViewPr>
  <p:slideViewPr>
    <p:cSldViewPr showGuides="1">
      <p:cViewPr>
        <p:scale>
          <a:sx n="125" d="100"/>
          <a:sy n="125" d="100"/>
        </p:scale>
        <p:origin x="-177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kumimoji="0" sz="12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P.PANAGOPOULOS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16238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16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p>
            <a:pPr lvl="0">
              <a:buNone/>
            </a:pPr>
            <a:r>
              <a:rPr lang="el-GR" altLang="x-none" sz="1200" dirty="0"/>
              <a:t>Χώρος για τον τίτλο</a:t>
            </a:r>
            <a:endParaRPr lang="el-GR" altLang="x-none" sz="1200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29750"/>
            <a:ext cx="2916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85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16238" cy="485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79475" y="725488"/>
            <a:ext cx="5049838" cy="3787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54563"/>
            <a:ext cx="5008563" cy="443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el-GR" altLang="x-none" dirty="0"/>
              <a:t>Κάντε κλικ για να επεξεργαστείτε τα στυλ κειμένου του υποδείγματος</a:t>
            </a:r>
            <a:endParaRPr lang="el-GR" altLang="x-none" dirty="0"/>
          </a:p>
          <a:p>
            <a:pPr lvl="1"/>
            <a:r>
              <a:rPr lang="el-GR" altLang="x-none" dirty="0"/>
              <a:t>Δεύτερου επιπέδου</a:t>
            </a:r>
            <a:endParaRPr lang="el-GR" altLang="x-none" dirty="0"/>
          </a:p>
          <a:p>
            <a:pPr lvl="2"/>
            <a:r>
              <a:rPr lang="el-GR" altLang="x-none" dirty="0"/>
              <a:t>Τρίτου επιπέδου</a:t>
            </a:r>
            <a:endParaRPr lang="el-GR" altLang="x-none" dirty="0"/>
          </a:p>
          <a:p>
            <a:pPr lvl="3"/>
            <a:r>
              <a:rPr lang="el-GR" altLang="x-none" dirty="0"/>
              <a:t>Τέταρτου επιπέδου</a:t>
            </a:r>
            <a:endParaRPr lang="el-GR" altLang="x-none" dirty="0"/>
          </a:p>
          <a:p>
            <a:pPr lvl="4"/>
            <a:r>
              <a:rPr lang="el-GR" altLang="x-none" dirty="0"/>
              <a:t>Πέμπτου επιπέδου</a:t>
            </a:r>
            <a:endParaRPr lang="el-GR" altLang="x-none" dirty="0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16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73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83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1987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604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614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624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301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4035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/>
        </p:nvSpPr>
        <p:spPr>
          <a:xfrm>
            <a:off x="3889375" y="9429750"/>
            <a:ext cx="2916238" cy="4810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2056" name="Group 3"/>
            <p:cNvGrpSpPr/>
            <p:nvPr/>
          </p:nvGrpSpPr>
          <p:grpSpPr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6" name="Freeform 5"/>
              <p:cNvSpPr/>
              <p:nvPr/>
            </p:nvSpPr>
            <p:spPr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7" name="Freeform 6"/>
              <p:cNvSpPr/>
              <p:nvPr/>
            </p:nvSpPr>
            <p:spPr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057" name="Group 7"/>
            <p:cNvGrpSpPr/>
            <p:nvPr/>
          </p:nvGrpSpPr>
          <p:grpSpPr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3" name="Freeform 9"/>
              <p:cNvSpPr/>
              <p:nvPr/>
            </p:nvSpPr>
            <p:spPr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4" name="Freeform 10"/>
              <p:cNvSpPr/>
              <p:nvPr/>
            </p:nvSpPr>
            <p:spPr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058" name="Group 11"/>
            <p:cNvGrpSpPr/>
            <p:nvPr/>
          </p:nvGrpSpPr>
          <p:grpSpPr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60" name="Freeform 13"/>
              <p:cNvSpPr/>
              <p:nvPr/>
            </p:nvSpPr>
            <p:spPr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1" name="Freeform 14"/>
              <p:cNvSpPr/>
              <p:nvPr/>
            </p:nvSpPr>
            <p:spPr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46095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  <a:endParaRPr lang="el-GR"/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l-GR"/>
              <a:t>Kάντε κλικ για να επεξεργαστείτε τον υπότιτλο του υποδείγματος </a:t>
            </a:r>
            <a:endParaRPr lang="el-GR"/>
          </a:p>
        </p:txBody>
      </p:sp>
      <p:sp>
        <p:nvSpPr>
          <p:cNvPr id="33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Τίτλος και Κατακόρυφο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 showMasterSp="0">
  <p:cSld name="Τίτλος και Πίνακ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772400" cy="4114800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kumimoji="0" lang="el-G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 showMasterSp="0">
  <p:cSld name="Τίτλος και Γράφημ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838200" y="1752600"/>
            <a:ext cx="7772400" cy="4114800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kumimoji="0" lang="el-G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Τίτλος και Αντι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Μόνο τίτλο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2075" tIns="46038" rIns="92075" bIns="4603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/>
              <a:buNone/>
              <a:defRPr/>
            </a:pPr>
            <a:endParaRPr kumimoji="0" lang="el-G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p>
            <a:pPr algn="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32" name="Group 3"/>
            <p:cNvGrpSpPr/>
            <p:nvPr/>
          </p:nvGrpSpPr>
          <p:grpSpPr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1041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42" name="Freeform 5"/>
              <p:cNvSpPr/>
              <p:nvPr/>
            </p:nvSpPr>
            <p:spPr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" name="Freeform 6"/>
              <p:cNvSpPr/>
              <p:nvPr/>
            </p:nvSpPr>
            <p:spPr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3" name="Group 7"/>
            <p:cNvGrpSpPr/>
            <p:nvPr/>
          </p:nvGrpSpPr>
          <p:grpSpPr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1038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9" name="Freeform 9"/>
              <p:cNvSpPr/>
              <p:nvPr/>
            </p:nvSpPr>
            <p:spPr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" name="Freeform 10"/>
              <p:cNvSpPr/>
              <p:nvPr/>
            </p:nvSpPr>
            <p:spPr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4" name="Group 11"/>
            <p:cNvGrpSpPr/>
            <p:nvPr/>
          </p:nvGrpSpPr>
          <p:grpSpPr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5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l-GR" altLang="el-GR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13"/>
              <p:cNvSpPr/>
              <p:nvPr/>
            </p:nvSpPr>
            <p:spPr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" name="Freeform 14"/>
              <p:cNvSpPr/>
              <p:nvPr/>
            </p:nvSpPr>
            <p:spPr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027" name="Rectangle 15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lvl="0"/>
            <a:r>
              <a:rPr lang="el-GR" altLang="en-US" dirty="0"/>
              <a:t>Κάντε κλικ για να επεξεργαστείτε τον τίτλο</a:t>
            </a:r>
            <a:endParaRPr lang="el-GR" altLang="en-US" dirty="0"/>
          </a:p>
        </p:txBody>
      </p:sp>
      <p:sp>
        <p:nvSpPr>
          <p:cNvPr id="1028" name="Rectangle 16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p>
            <a:pPr lvl="0"/>
            <a:r>
              <a:rPr lang="el-GR" altLang="en-US" dirty="0"/>
              <a:t>Κάντε κλικ για να επεξεργαστείτε τα στυλ κειμένου του υποδείγματος</a:t>
            </a:r>
            <a:endParaRPr lang="el-GR" altLang="en-US" dirty="0"/>
          </a:p>
          <a:p>
            <a:pPr lvl="1"/>
            <a:r>
              <a:rPr lang="el-GR" altLang="en-US" dirty="0"/>
              <a:t>Δεύτερου επιπέδου</a:t>
            </a:r>
            <a:endParaRPr lang="el-GR" altLang="en-US" dirty="0"/>
          </a:p>
          <a:p>
            <a:pPr lvl="2"/>
            <a:r>
              <a:rPr lang="el-GR" altLang="en-US" dirty="0"/>
              <a:t>Τρίτου επιπέδου</a:t>
            </a:r>
            <a:endParaRPr lang="el-GR" altLang="en-US" dirty="0"/>
          </a:p>
          <a:p>
            <a:pPr lvl="3"/>
            <a:r>
              <a:rPr lang="el-GR" altLang="en-US" dirty="0"/>
              <a:t>Τέταρτου επιπέδου</a:t>
            </a:r>
            <a:endParaRPr lang="el-GR" altLang="en-US" dirty="0"/>
          </a:p>
          <a:p>
            <a:pPr lvl="4"/>
            <a:r>
              <a:rPr lang="el-GR" altLang="en-US" dirty="0"/>
              <a:t>Πέμπτου επιπέδου</a:t>
            </a:r>
            <a:endParaRPr lang="el-GR" altLang="en-US" dirty="0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 eaLnBrk="0" hangingPunct="0">
              <a:defRPr sz="14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ctr" eaLnBrk="0" hangingPunct="0">
              <a:defRPr sz="1400"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/>
            </a:lvl1pPr>
          </a:lstStyle>
          <a:p>
            <a:pPr lvl="0">
              <a:buNone/>
            </a:pPr>
            <a:fld id="{9A0DB2DC-4C9A-4742-B13C-FB6460FD3503}" type="slidenum">
              <a:rPr lang="el-GR" altLang="en-US" dirty="0">
                <a:latin typeface="Times New Roman" panose="02020603050405020304" pitchFamily="18" charset="0"/>
              </a:rPr>
            </a:fld>
            <a:endParaRPr lang="el-GR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oleObject" Target="../embeddings/Workbook4.xls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oleObject" Target="../embeddings/Workbook5.xls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oleObject" Target="../embeddings/Workbook6.xls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oleObject" Target="../embeddings/Workbook7.xls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oleObject" Target="../embeddings/Workbook8.xls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oleObject" Target="../embeddings/Workbook9.xls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oleObject" Target="../embeddings/Workbook10.xls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oleObject" Target="../embeddings/Workbook11.xls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oleObject" Target="../embeddings/Workbook12.xls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oleObject" Target="../embeddings/Workbook13.xls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oleObject" Target="../embeddings/Workbook14.xls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oleObject" Target="../embeddings/Workbook15.xls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oleObject" Target="../embeddings/Workbook16.xls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oleObject" Target="../embeddings/Workbook17.xls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oleObject" Target="../embeddings/Workbook18.xls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oleObject" Target="../embeddings/Workbook1.xls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oleObject" Target="../embeddings/Workbook2.xls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oleObject" Target="../embeddings/Workbook3.xls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7 - Υπότιτλος"/>
          <p:cNvSpPr>
            <a:spLocks noGrp="1"/>
          </p:cNvSpPr>
          <p:nvPr>
            <p:ph type="subTitle" sz="quarter" idx="1" hasCustomPrompt="1"/>
          </p:nvPr>
        </p:nvSpPr>
        <p:spPr>
          <a:ln/>
        </p:spPr>
        <p:txBody>
          <a:bodyPr vert="horz" wrap="square" lIns="92075" tIns="46038" rIns="92075" bIns="46038" anchor="ctr" anchorCtr="0"/>
          <a:p>
            <a:pPr>
              <a:buSzPct val="75000"/>
              <a:buFont typeface="Monotype Sorts"/>
            </a:pPr>
            <a:endParaRPr lang="el-GR" altLang="el-GR" dirty="0">
              <a:latin typeface="+mn-lt"/>
              <a:ea typeface="+mn-ea"/>
              <a:cs typeface="+mn-cs"/>
            </a:endParaRPr>
          </a:p>
        </p:txBody>
      </p:sp>
      <p:pic>
        <p:nvPicPr>
          <p:cNvPr id="15363" name="7 - Εικόνα" descr="Artboard 1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2"/>
          <p:cNvSpPr>
            <a:spLocks noGrp="1"/>
          </p:cNvSpPr>
          <p:nvPr>
            <p:ph type="ctrTitle" sz="quarter" hasCustomPrompt="1"/>
          </p:nvPr>
        </p:nvSpPr>
        <p:spPr>
          <a:xfrm>
            <a:off x="0" y="5332413"/>
            <a:ext cx="6226175" cy="865187"/>
          </a:xfrm>
          <a:ln/>
        </p:spPr>
        <p:txBody>
          <a:bodyPr vert="horz" wrap="square" lIns="92075" tIns="46038" rIns="92075" bIns="46038" anchor="ctr" anchorCtr="0"/>
          <a:p>
            <a:pPr eaLnBrk="1" hangingPunct="1">
              <a:buClrTx/>
              <a:buSzTx/>
              <a:buFontTx/>
            </a:pPr>
            <a:r>
              <a:rPr lang="el-GR" altLang="el-GR" sz="3600" b="1" dirty="0">
                <a:solidFill>
                  <a:srgbClr val="3241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Δείκτες ΓΣΕΕ</a:t>
            </a:r>
            <a:br>
              <a:rPr lang="el-GR" altLang="el-GR" sz="3600" b="1" dirty="0">
                <a:solidFill>
                  <a:srgbClr val="3241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l-GR" altLang="el-GR" sz="1800" b="1" dirty="0">
                <a:solidFill>
                  <a:srgbClr val="3241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Οκτωβρίος 2023</a:t>
            </a:r>
            <a:endParaRPr lang="el-GR" altLang="el-GR" sz="1800" b="1" dirty="0">
              <a:solidFill>
                <a:srgbClr val="32418E"/>
              </a:solidFill>
              <a:latin typeface="Arial" panose="020B0604020202020204" pitchFamily="34" charset="0"/>
              <a:ea typeface="Arial" panose="020B0604020202020204" pitchFamily="34" charset="0"/>
              <a:cs typeface="+mj-cs"/>
            </a:endParaRPr>
          </a:p>
        </p:txBody>
      </p:sp>
      <p:pic>
        <p:nvPicPr>
          <p:cNvPr id="15365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363"/>
            <a:ext cx="2051050" cy="1423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79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Χρησιμοποιείτε μέρος από τις αποταμιεύσεις σας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για να καλύψετε ανάγκες αγοράς βασικών αγαθών;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4582" name="Object 41"/>
          <p:cNvGraphicFramePr>
            <a:graphicFrameLocks noChangeAspect="1"/>
          </p:cNvGraphicFramePr>
          <p:nvPr/>
        </p:nvGraphicFramePr>
        <p:xfrm>
          <a:off x="344488" y="13128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128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3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Για κάθε κατηγορία βασικών αγαθών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πείτε μου αν έχετε μειώσει την κατανάλωση λόγω της ακρίβειας πολύ, αρκετά, λίγο ή καθόλου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5606" name="Object 41"/>
          <p:cNvGraphicFramePr>
            <a:graphicFrameLocks noChangeAspect="1"/>
          </p:cNvGraphicFramePr>
          <p:nvPr/>
        </p:nvGraphicFramePr>
        <p:xfrm>
          <a:off x="428625" y="1357313"/>
          <a:ext cx="8256588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8260080" imgH="4712335" progId="Excel.Chart.8">
                  <p:embed/>
                </p:oleObj>
              </mc:Choice>
              <mc:Fallback>
                <p:oleObj name="" r:id="rId2" imgW="8260080" imgH="4712335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625" y="1357313"/>
                        <a:ext cx="8256588" cy="471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7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Ποιο θεωρείτε αποτελεσματικότερο μέσο για την προστασία του βιοτικού σας επιπέδου  από τις ανατιμήσεις στα είδη διατροφής και την ενέργεια;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6630" name="Object 41"/>
          <p:cNvGraphicFramePr>
            <a:graphicFrameLocks noChangeAspect="1"/>
          </p:cNvGraphicFramePr>
          <p:nvPr/>
        </p:nvGraphicFramePr>
        <p:xfrm>
          <a:off x="357188" y="1341438"/>
          <a:ext cx="82423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241665" imgH="4931410" progId="Excel.Chart.8">
                  <p:embed/>
                </p:oleObj>
              </mc:Choice>
              <mc:Fallback>
                <p:oleObj name="" r:id="rId2" imgW="8241665" imgH="4931410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341438"/>
                        <a:ext cx="8242300" cy="4929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1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Υπήρξε κάποια αύξηση του μισθού σας από την αρχή του χρόνου έως σήμερα;  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7654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5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Υπήρξε κάποια αύξηση του μισθού σας από την αρχή του χρόνου έως σήμερα;  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8678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699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Μετά την απόφαση για το ξεπάγωμα των τριετιών, </a:t>
            </a:r>
            <a:endParaRPr lang="en-US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θεωρείτε ότι θα πάρετε αύξηση στο μισθό σας το 2024; 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9702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3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Μετά την απόφαση για το ξεπάγωμα των τριετιών, </a:t>
            </a:r>
            <a:endParaRPr lang="en-US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θεωρείτε ότι θα πάρετε αύξηση στο μισθό σας το 2024;  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0726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47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Εργάζεστε παραπάνω από το κανονικό σας ωράριο;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1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Εργάζεστε παραπάνω από το κανονικό σας ωράριο;  </a:t>
            </a:r>
            <a:r>
              <a:rPr lang="el-GR" altLang="el-GR" sz="1800" b="1" dirty="0">
                <a:latin typeface="Times New Roman" panose="02020603050405020304" pitchFamily="18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2774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5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Πόσες ώρες την εβδομάδα εργάζεστε παραπάνω από το κανονικό σας ωράριο; 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εργάζονται  παραπάνω από το κανονικό ωράριο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3798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6386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387" name="Table 16386"/>
          <p:cNvGraphicFramePr/>
          <p:nvPr/>
        </p:nvGraphicFramePr>
        <p:xfrm>
          <a:off x="395288" y="1412875"/>
          <a:ext cx="8353425" cy="4600575"/>
        </p:xfrm>
        <a:graphic>
          <a:graphicData uri="http://schemas.openxmlformats.org/drawingml/2006/table">
            <a:tbl>
              <a:tblPr/>
              <a:tblGrid>
                <a:gridCol w="3105150"/>
                <a:gridCol w="5248275"/>
              </a:tblGrid>
              <a:tr h="725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ΕΤΑΙΡΕΙΑ: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alco</a:t>
                      </a:r>
                      <a:endParaRPr b="1" dirty="0">
                        <a:solidFill>
                          <a:srgbClr val="0000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1600" b="1" dirty="0">
                          <a:latin typeface="Times New Roman" panose="02020603050405020304" pitchFamily="18" charset="0"/>
                        </a:rPr>
                        <a:t>ΜΕΛΟΣ ΣΕΔΕΑ - ΑΡ.</a:t>
                      </a:r>
                      <a:r>
                        <a:rPr sz="16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l-GR" altLang="x-none" sz="1600" b="1" dirty="0">
                          <a:latin typeface="Times New Roman" panose="02020603050405020304" pitchFamily="18" charset="0"/>
                        </a:rPr>
                        <a:t>ΜΗΤΡΩΟΥ Ε.Σ.Ρ. 12</a:t>
                      </a:r>
                      <a:endParaRPr lang="el-GR" altLang="x-none" sz="16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ΕΝΤΟΛΕΑΣ: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ΙΝΕ ΓΣΕΕ</a:t>
                      </a:r>
                      <a:r>
                        <a:rPr sz="2000" b="1" dirty="0">
                          <a:latin typeface="Times New Roman" panose="02020603050405020304" pitchFamily="18" charset="0"/>
                        </a:rPr>
                        <a:t> 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860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ΤΥΠΟΣ: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ΠΟΣΟΤΙΚΗ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1800" b="1" dirty="0">
                          <a:latin typeface="Times New Roman" panose="02020603050405020304" pitchFamily="18" charset="0"/>
                        </a:rPr>
                        <a:t>(ΤΗΛΕΦΩΝΙΚΕΣ ΣΥΝΕΝΤΕΥΞΕΙΣ </a:t>
                      </a:r>
                      <a:endParaRPr lang="el-GR" altLang="x-none" sz="18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1800" b="1" dirty="0">
                          <a:latin typeface="Times New Roman" panose="02020603050405020304" pitchFamily="18" charset="0"/>
                        </a:rPr>
                        <a:t>ΧΩΡΙΣ ΧΡΗΣΗ ΚΑΛΠΗΣ) </a:t>
                      </a:r>
                      <a:endParaRPr lang="el-GR" altLang="x-none" sz="18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ΔΕΙΓΜΑ: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1500 ΑΤΟΜΑ, ΗΛΙΚΙΑΣ 17+ ΕΤΩΝ, 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ΣΕ ΟΛΟΚΛΗΡΗ ΤΗΝ ΕΛΛΑΔΑ</a:t>
                      </a:r>
                      <a:r>
                        <a:rPr sz="20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 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ΔΕΙΓΜΑΤΟΛΗΨΙΑ: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TYXAIA, </a:t>
                      </a: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ΣΤΡΩΜΑΤΟΠΟΙΗΜΕΝΗ</a:t>
                      </a:r>
                      <a:endParaRPr lang="el-GR" altLang="x-none" sz="16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382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ΣΤΑΘΜΙΣΕΙΣ: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ΦΥΛΟ, ΗΛΙΚΙΑ 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ΣΤΑΤΙΣΤΙΚΟ ΣΦΑΛΜΑ: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+/- 2,6%</a:t>
                      </a:r>
                      <a:r>
                        <a:rPr sz="2000" b="1" dirty="0"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ΔΙΑΣΤΗΜΑ ΒΕΒΑΙΟΤΗΤΑΣ  95%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382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ΧΡΟΝΟΣ: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2000" b="1" dirty="0">
                          <a:latin typeface="Times New Roman" panose="02020603050405020304" pitchFamily="18" charset="0"/>
                        </a:rPr>
                        <a:t>ΟΚΤΩΒΡΙΟΣ 2023 </a:t>
                      </a:r>
                      <a:endParaRPr lang="el-GR" altLang="x-none" sz="20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</a:tr>
              <a:tr h="47625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1400" b="1" dirty="0">
                          <a:latin typeface="Times New Roman" panose="02020603050405020304" pitchFamily="18" charset="0"/>
                        </a:rPr>
                        <a:t>Η ΕΡΕΥΝΑ ΠΡΑΓΜΑΤΟΠΟΙΗΘΗΚΕ ΜΕ ΒΑΣΗ ΤΟΥΣ ΚΩΔΙΚΕΣ </a:t>
                      </a:r>
                      <a:endParaRPr lang="el-GR" altLang="x-none" sz="1400" b="1" dirty="0"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90000"/>
                        </a:lnSpc>
                        <a:buClr>
                          <a:schemeClr val="bg2"/>
                        </a:buClr>
                        <a:buSzPct val="75000"/>
                        <a:buFont typeface="Monotype Sorts"/>
                        <a:buNone/>
                      </a:pPr>
                      <a:r>
                        <a:rPr lang="el-GR" altLang="x-none" sz="1400" b="1" dirty="0">
                          <a:latin typeface="Times New Roman" panose="02020603050405020304" pitchFamily="18" charset="0"/>
                        </a:rPr>
                        <a:t>ΔΕΟΝΤΟΛΟΓΙΑΣ ΤΗΣ </a:t>
                      </a:r>
                      <a:r>
                        <a:rPr sz="1400" b="1" dirty="0">
                          <a:latin typeface="Times New Roman" panose="02020603050405020304" pitchFamily="18" charset="0"/>
                        </a:rPr>
                        <a:t>ESOMAR</a:t>
                      </a:r>
                      <a:r>
                        <a:rPr lang="el-GR" altLang="x-none" sz="1400" b="1" dirty="0">
                          <a:latin typeface="Times New Roman" panose="02020603050405020304" pitchFamily="18" charset="0"/>
                        </a:rPr>
                        <a:t> ΚΑΙ ΕΠΑΓΓΕΛΜΑΤΙΚΗΣ ΠΡΑΚΤΙΚΗΣ ΤΟΥ ΣΕΔΕΑ</a:t>
                      </a:r>
                      <a:endParaRPr lang="el-GR" altLang="x-none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45" marR="91445"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195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8" name="Text Box 5"/>
          <p:cNvSpPr txBox="1"/>
          <p:nvPr/>
        </p:nvSpPr>
        <p:spPr>
          <a:xfrm>
            <a:off x="395288" y="404813"/>
            <a:ext cx="83534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5000"/>
              </a:lnSpc>
            </a:pPr>
            <a:r>
              <a:rPr lang="el-GR" alt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Η ΤΑΥΤΟΤΗΤΑ ΤΗΣ ΕΡΕΥΝΑΣ </a:t>
            </a:r>
            <a:endParaRPr lang="el-GR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19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Πληρώνεστε για τις υπερωρίες σας;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που εργάζονται πάνω από το κανονικό ωράριο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4822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3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Πληρώνεστε για τις υπερωρίες σας;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που εργάζονται πάνω από το κανονικό ωράριο, 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5846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67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Text Box 5"/>
          <p:cNvSpPr txBox="1"/>
          <p:nvPr/>
        </p:nvSpPr>
        <p:spPr>
          <a:xfrm>
            <a:off x="357188" y="357188"/>
            <a:ext cx="844232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Πληρώνεστε για τις υπερωρίες σας;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που εργάζονται πάνω από το κανονικό ωράριο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ώρες υπερωριακής απασχόλησης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6870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891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Πιστεύετε ότι τα εργασιακά δικαιώματα μπορούν να προστατευτούν καλύτερα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με ατομικές ή συλλογικές συμβάσεις εργασίας;  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5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Πιστεύετε ότι τα εργασιακά δικαιώματα μπορούν να προστατευτούν καλύτερα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με ατομικές ή συλλογικές συμβάσεις εργασίας;     </a:t>
            </a:r>
            <a:r>
              <a:rPr lang="en-US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38918" name="Object 41"/>
          <p:cNvGraphicFramePr>
            <a:graphicFrameLocks noChangeAspect="1"/>
          </p:cNvGraphicFramePr>
          <p:nvPr/>
        </p:nvGraphicFramePr>
        <p:xfrm>
          <a:off x="428625" y="1357313"/>
          <a:ext cx="8256588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2" imgW="8260080" imgH="4712335" progId="Excel.Chart.8">
                  <p:embed/>
                </p:oleObj>
              </mc:Choice>
              <mc:Fallback>
                <p:oleObj name="" r:id="rId2" imgW="8260080" imgH="4712335" progId="Excel.Chart.8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625" y="1357313"/>
                        <a:ext cx="8256588" cy="471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7 - Εικόν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395288" y="404813"/>
            <a:ext cx="83534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5000"/>
              </a:lnSpc>
            </a:pPr>
            <a:r>
              <a:rPr lang="el-GR" alt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ΔΕΙΓΜΑΤΟΛΗΨΙΑ </a:t>
            </a:r>
            <a:endParaRPr lang="el-GR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88" y="1357313"/>
            <a:ext cx="8429625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p>
            <a:pPr algn="ctr">
              <a:buNone/>
            </a:pP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Οι συνεντεύξεις πραγματοποιήθηκαν με τη μέθοδο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της πολυσταδιακής στρωματοποιημένης δειγματοληψίας σε τυχαίο δείγμα. 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Στρώματα, οι Περιφέρειες της χώρας και ο βαθμός αστικότητας. 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 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Πρώτο στάδιο, η κατανομή του δείγματος ανάλογα με τον πληθυσμό  (στοιχεία απογραφής 2021) στις Περιφέρειες. 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Δεύτερο στάδιο η κατανομή του, με βάση το βαθμό αστικότητας,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στο εσωτερικό κάθε Περιφέρειας.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Τρίτο στάδιο, η τυχαία επιλογή δειγματοληπτικών μονάδων (ατόμων)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στο εσωτερικό κάθε στρώματος.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sz="2000" b="1" dirty="0">
                <a:latin typeface="Times New Roman" panose="02020603050405020304" pitchFamily="18" charset="0"/>
              </a:rPr>
              <a:t> </a:t>
            </a:r>
            <a:endParaRPr lang="el-GR" altLang="x-none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b="1" dirty="0">
                <a:latin typeface="Times New Roman" panose="02020603050405020304" pitchFamily="18" charset="0"/>
              </a:rPr>
              <a:t> </a:t>
            </a:r>
            <a:endParaRPr lang="el-GR" altLang="x-none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chemeClr val="bg2"/>
              </a:buClr>
              <a:buSzPct val="75000"/>
              <a:buFont typeface="Monotype Sorts"/>
              <a:buNone/>
            </a:pPr>
            <a:r>
              <a:rPr lang="el-GR" altLang="x-none" b="1" dirty="0">
                <a:latin typeface="Times New Roman" panose="02020603050405020304" pitchFamily="18" charset="0"/>
              </a:rPr>
              <a:t> </a:t>
            </a:r>
            <a:endParaRPr lang="el-GR" altLang="x-none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7 - Εικόν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5"/>
          <p:cNvSpPr txBox="1"/>
          <p:nvPr/>
        </p:nvSpPr>
        <p:spPr>
          <a:xfrm>
            <a:off x="395288" y="404813"/>
            <a:ext cx="83534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5000"/>
              </a:lnSpc>
            </a:pPr>
            <a:r>
              <a:rPr lang="el-GR" alt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ΠΡΑΚΤΙΚΗ ΠΟΙΟΤΗΤΑΣ </a:t>
            </a:r>
            <a:endParaRPr lang="el-GR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8436" name="Picture 8" descr="Σχετική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000250"/>
            <a:ext cx="285750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Αποτέλεσμα εικόνας για esom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3429000"/>
            <a:ext cx="2857500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4"/>
          <p:cNvSpPr/>
          <p:nvPr/>
        </p:nvSpPr>
        <p:spPr>
          <a:xfrm>
            <a:off x="3648075" y="1844675"/>
            <a:ext cx="5429250" cy="392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Η έρευνα πραγματοποιήθηκε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με βάση τους Κώδικες Δεοντολογίας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n-US" altLang="el-GR" sz="2000" b="1" dirty="0">
                <a:latin typeface="Times New Roman" panose="02020603050405020304" pitchFamily="18" charset="0"/>
              </a:rPr>
              <a:t>ESOMAR </a:t>
            </a:r>
            <a:r>
              <a:rPr lang="el-GR" altLang="el-GR" sz="2000" b="1" dirty="0">
                <a:latin typeface="Times New Roman" panose="02020603050405020304" pitchFamily="18" charset="0"/>
              </a:rPr>
              <a:t>και ΣΕΔΕΑ,</a:t>
            </a:r>
            <a:endParaRPr lang="en-US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τον Κανονισμό Προστασίας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Προσωπικών Δεδομένων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και με πλήρη εφαρμογή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του Κώδικα ΠΕΣΣ του ΣΕΔΕΑ.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Η </a:t>
            </a:r>
            <a:r>
              <a:rPr lang="en-US" altLang="el-GR" sz="2000" b="1" dirty="0">
                <a:latin typeface="Times New Roman" panose="02020603050405020304" pitchFamily="18" charset="0"/>
              </a:rPr>
              <a:t>ALCO </a:t>
            </a:r>
            <a:r>
              <a:rPr lang="el-GR" altLang="el-GR" sz="2000" b="1" dirty="0">
                <a:latin typeface="Times New Roman" panose="02020603050405020304" pitchFamily="18" charset="0"/>
              </a:rPr>
              <a:t>είναι μέλος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της </a:t>
            </a:r>
            <a:r>
              <a:rPr lang="en-US" altLang="el-GR" sz="2000" b="1" dirty="0">
                <a:latin typeface="Times New Roman" panose="02020603050405020304" pitchFamily="18" charset="0"/>
              </a:rPr>
              <a:t>ESOMAR</a:t>
            </a:r>
            <a:r>
              <a:rPr lang="el-GR" altLang="el-GR" sz="2000" b="1" dirty="0">
                <a:latin typeface="Times New Roman" panose="02020603050405020304" pitchFamily="18" charset="0"/>
              </a:rPr>
              <a:t> και του ΣΕΔΕΑ (ιδρυτικό).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Clr>
                <a:srgbClr val="33CCFF"/>
              </a:buClr>
              <a:buSzPct val="90000"/>
              <a:buFont typeface="Monotype Sorts"/>
            </a:pPr>
            <a:endParaRPr lang="el-GR" altLang="el-GR" b="1" dirty="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b="1" dirty="0">
                <a:latin typeface="Times New Roman" panose="02020603050405020304" pitchFamily="18" charset="0"/>
              </a:rPr>
              <a:t> </a:t>
            </a:r>
            <a:endParaRPr lang="el-GR" altLang="el-GR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7 - Εικόν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395288" y="404813"/>
            <a:ext cx="83534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5000"/>
              </a:lnSpc>
            </a:pPr>
            <a:r>
              <a:rPr lang="el-GR" alt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ΠΟΙΟΤΙΚΟΣ ΕΛΕΓΧΟΣ </a:t>
            </a:r>
            <a:endParaRPr lang="el-GR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9460" name="Picture 8" descr="Σχετική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5143500"/>
            <a:ext cx="28575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4"/>
          <p:cNvSpPr/>
          <p:nvPr/>
        </p:nvSpPr>
        <p:spPr>
          <a:xfrm>
            <a:off x="0" y="1668463"/>
            <a:ext cx="9144000" cy="382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90000"/>
              </a:lnSpc>
              <a:buClr>
                <a:srgbClr val="33CCFF"/>
              </a:buClr>
              <a:buSzPct val="90000"/>
              <a:buFont typeface="Monotype Sorts"/>
            </a:pP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Η έρευνα ελέγχθηκε με βάση τις προδιαγραφές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 του Κώδικα Ποιοτικού Ελέγχου Συλλογής Στοιχείων   </a:t>
            </a:r>
            <a:r>
              <a:rPr lang="en-US" altLang="el-GR" sz="2000" b="1" dirty="0">
                <a:latin typeface="Times New Roman" panose="02020603050405020304" pitchFamily="18" charset="0"/>
              </a:rPr>
              <a:t>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(ΠΕΣΣ) του ΣΕΔΕΑ.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Συγκεκριμένα έγινε επανέλεγχος ίσου αριθμού ερωτηματολογίων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για κάθε έναν και όλους τους ερευνητές,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από έμπειρους ελεγκτές-μόνιμα στελέχη της </a:t>
            </a:r>
            <a:r>
              <a:rPr lang="en-US" altLang="el-GR" sz="2000" b="1" dirty="0">
                <a:latin typeface="Times New Roman" panose="02020603050405020304" pitchFamily="18" charset="0"/>
              </a:rPr>
              <a:t>Alco.</a:t>
            </a:r>
            <a:endParaRPr lang="en-US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Ποσοστό ελέγχου </a:t>
            </a:r>
            <a:r>
              <a:rPr lang="en-US" altLang="el-GR" sz="2000" b="1" dirty="0">
                <a:latin typeface="Times New Roman" panose="02020603050405020304" pitchFamily="18" charset="0"/>
              </a:rPr>
              <a:t>: 20%</a:t>
            </a:r>
            <a:endParaRPr lang="en-US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Είδος ελέγχου </a:t>
            </a:r>
            <a:r>
              <a:rPr lang="en-US" altLang="el-GR" sz="2000" b="1" dirty="0">
                <a:latin typeface="Times New Roman" panose="02020603050405020304" pitchFamily="18" charset="0"/>
              </a:rPr>
              <a:t>: 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l-GR" altLang="el-GR" sz="2000" b="1" dirty="0">
                <a:latin typeface="Times New Roman" panose="02020603050405020304" pitchFamily="18" charset="0"/>
              </a:rPr>
              <a:t>Επιβεβαίωση μέσω επανάληψης επιλεγμένων ερωτήσεων.</a:t>
            </a:r>
            <a:endParaRPr lang="el-GR" altLang="el-GR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buClr>
                <a:srgbClr val="33CCFF"/>
              </a:buClr>
              <a:buSzPct val="90000"/>
              <a:buFont typeface="Monotype Sorts"/>
            </a:pPr>
            <a:r>
              <a:rPr lang="en-US" altLang="el-GR" b="1" dirty="0">
                <a:latin typeface="Times New Roman" panose="02020603050405020304" pitchFamily="18" charset="0"/>
              </a:rPr>
              <a:t> </a:t>
            </a:r>
            <a:r>
              <a:rPr lang="el-GR" altLang="el-GR" b="1" dirty="0">
                <a:latin typeface="Times New Roman" panose="02020603050405020304" pitchFamily="18" charset="0"/>
              </a:rPr>
              <a:t> </a:t>
            </a:r>
            <a:endParaRPr lang="el-GR" altLang="el-GR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395288" y="404813"/>
            <a:ext cx="83534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5000"/>
              </a:lnSpc>
            </a:pPr>
            <a:r>
              <a:rPr lang="en-US" alt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THE CONCEPT OF THE SURVEY</a:t>
            </a:r>
            <a:r>
              <a:rPr lang="el-GR" alt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el-GR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0483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2"/>
          <p:cNvSpPr txBox="1"/>
          <p:nvPr/>
        </p:nvSpPr>
        <p:spPr>
          <a:xfrm>
            <a:off x="323850" y="5300663"/>
            <a:ext cx="5616575" cy="865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>
              <a:lnSpc>
                <a:spcPct val="90000"/>
              </a:lnSpc>
            </a:pPr>
            <a:r>
              <a:rPr lang="el-GR" altLang="el-GR" sz="3600" b="1" dirty="0">
                <a:solidFill>
                  <a:srgbClr val="32418E"/>
                </a:solidFill>
                <a:latin typeface="Arial" panose="020B0604020202020204" pitchFamily="34" charset="0"/>
              </a:rPr>
              <a:t>Κύρια ευρήματα</a:t>
            </a:r>
            <a:r>
              <a:rPr lang="en-US" altLang="el-GR" b="1" dirty="0">
                <a:solidFill>
                  <a:srgbClr val="32418E"/>
                </a:solidFill>
                <a:latin typeface="Arial" panose="020B0604020202020204" pitchFamily="34" charset="0"/>
              </a:rPr>
              <a:t> </a:t>
            </a:r>
            <a:endParaRPr lang="el-GR" altLang="el-GR" b="1" dirty="0">
              <a:solidFill>
                <a:srgbClr val="32418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7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5"/>
          <p:cNvSpPr txBox="1"/>
          <p:nvPr/>
        </p:nvSpPr>
        <p:spPr>
          <a:xfrm>
            <a:off x="357188" y="428625"/>
            <a:ext cx="8442325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Έχετε μειώσει την κατανάλωση βασικών αγαθών εξαιτίας της ακρίβειας;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1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5"/>
          <p:cNvSpPr txBox="1"/>
          <p:nvPr/>
        </p:nvSpPr>
        <p:spPr>
          <a:xfrm>
            <a:off x="357188" y="428625"/>
            <a:ext cx="8442325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Έχετε μειώσει την κατανάλωση βασικών αγαθών εξαιτίας της ακρίβειας;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</a:t>
            </a:r>
            <a:r>
              <a:rPr lang="en-US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ανά φύλο, ηλικιακή ομάδα,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2534" name="Object 41"/>
          <p:cNvGraphicFramePr>
            <a:graphicFrameLocks noChangeAspect="1"/>
          </p:cNvGraphicFramePr>
          <p:nvPr/>
        </p:nvGraphicFramePr>
        <p:xfrm>
          <a:off x="344488" y="1325563"/>
          <a:ext cx="8256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253730" imgH="5120640" progId="Excel.Chart.8">
                  <p:embed/>
                </p:oleObj>
              </mc:Choice>
              <mc:Fallback>
                <p:oleObj name="" r:id="rId2" imgW="8253730" imgH="5120640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8" y="1325563"/>
                        <a:ext cx="8256587" cy="5116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4618038" y="6400800"/>
            <a:ext cx="260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1" lang="el-GR" sz="2000" b="1" kern="1200" cap="none" spc="0" normalizeH="0" baseline="0" noProof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5" name="7 - Εικόνα" descr="Artboard 2@3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 Box 5"/>
          <p:cNvSpPr txBox="1"/>
          <p:nvPr/>
        </p:nvSpPr>
        <p:spPr>
          <a:xfrm>
            <a:off x="357188" y="285750"/>
            <a:ext cx="8442325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Χρησιμοποιείτε μέρος από τις αποταμιεύσεις σας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για να καλύψετε ανάγκες αγοράς βασικών αγαθών;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tabLst>
                <a:tab pos="7650480" algn="l"/>
              </a:tabLst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εργαζόμενοι ιδιωτικού τομέα  </a:t>
            </a: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316913" y="1125538"/>
            <a:ext cx="433388" cy="2667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t>%</a:t>
            </a:r>
            <a:endParaRPr kumimoji="1" lang="el-G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3558" name="Object 3"/>
          <p:cNvGraphicFramePr>
            <a:graphicFrameLocks noChangeAspect="1"/>
          </p:cNvGraphicFramePr>
          <p:nvPr/>
        </p:nvGraphicFramePr>
        <p:xfrm>
          <a:off x="357188" y="1506538"/>
          <a:ext cx="83693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8369935" imgH="4340225" progId="Excel.Chart.8">
                  <p:embed/>
                </p:oleObj>
              </mc:Choice>
              <mc:Fallback>
                <p:oleObj name="" r:id="rId2" imgW="8369935" imgH="4340225" progId="Excel.Chart.8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188" y="1506538"/>
                        <a:ext cx="8369300" cy="434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Επαγγελματική">
  <a:themeElements>
    <a:clrScheme name="Επαγγελματική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Επαγγελματική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Επαγγελματική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αγγελματική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αγγελματική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αγγελματική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Office\Πρότυπα\Σχέδια παρουσιάσεων\Επαγγελματική.pot</Template>
  <TotalTime>0</TotalTime>
  <Words>4109</Words>
  <Application>WPS Presentation</Application>
  <PresentationFormat>Προβολή στην οθόνη (4:3)</PresentationFormat>
  <Paragraphs>237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24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Monotype Sorts</vt:lpstr>
      <vt:lpstr>Wingdings</vt:lpstr>
      <vt:lpstr>Impact</vt:lpstr>
      <vt:lpstr>Tahoma</vt:lpstr>
      <vt:lpstr>Monotype Sorts</vt:lpstr>
      <vt:lpstr>Microsoft YaHei</vt:lpstr>
      <vt:lpstr>Arial Unicode MS</vt:lpstr>
      <vt:lpstr>Επαγγελματική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ALKO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ΤΑΥΤΟΤΗΤΑ ΤΗΣ ΕΡΕΥΝΑΣ</dc:title>
  <dc:creator>K. Panagopoulos</dc:creator>
  <cp:lastModifiedBy>George Athanasopoulos</cp:lastModifiedBy>
  <cp:revision>1142</cp:revision>
  <cp:lastPrinted>2001-04-02T10:24:58Z</cp:lastPrinted>
  <dcterms:created xsi:type="dcterms:W3CDTF">2001-02-20T16:55:22Z</dcterms:created>
  <dcterms:modified xsi:type="dcterms:W3CDTF">2023-11-02T16:11:42Z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B285D8364910440ABE03F4F6A61AC34B_13</vt:lpwstr>
  </property>
  <property fmtid="{D5CDD505-2E9C-101B-9397-08002B2CF9AE}" pid="3" name="KSOProductBuildVer">
    <vt:lpwstr>1033-12.2.0.13266</vt:lpwstr>
  </property>
</Properties>
</file>